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403" r:id="rId11"/>
    <p:sldId id="313" r:id="rId12"/>
    <p:sldId id="314" r:id="rId13"/>
    <p:sldId id="330" r:id="rId14"/>
    <p:sldId id="268" r:id="rId15"/>
    <p:sldId id="341" r:id="rId16"/>
    <p:sldId id="342" r:id="rId17"/>
    <p:sldId id="308" r:id="rId18"/>
    <p:sldId id="343" r:id="rId19"/>
    <p:sldId id="344" r:id="rId20"/>
    <p:sldId id="345" r:id="rId21"/>
    <p:sldId id="320" r:id="rId22"/>
    <p:sldId id="321" r:id="rId23"/>
    <p:sldId id="346" r:id="rId24"/>
    <p:sldId id="347" r:id="rId25"/>
    <p:sldId id="348" r:id="rId26"/>
    <p:sldId id="325" r:id="rId27"/>
    <p:sldId id="326" r:id="rId28"/>
    <p:sldId id="311" r:id="rId29"/>
    <p:sldId id="312" r:id="rId30"/>
    <p:sldId id="349" r:id="rId31"/>
    <p:sldId id="350" r:id="rId32"/>
    <p:sldId id="351" r:id="rId33"/>
    <p:sldId id="352" r:id="rId34"/>
    <p:sldId id="315" r:id="rId35"/>
    <p:sldId id="316" r:id="rId36"/>
    <p:sldId id="353" r:id="rId37"/>
    <p:sldId id="354" r:id="rId38"/>
    <p:sldId id="317" r:id="rId39"/>
    <p:sldId id="318" r:id="rId40"/>
    <p:sldId id="332" r:id="rId41"/>
    <p:sldId id="336" r:id="rId42"/>
    <p:sldId id="413" r:id="rId43"/>
    <p:sldId id="414" r:id="rId44"/>
    <p:sldId id="415" r:id="rId45"/>
    <p:sldId id="416" r:id="rId46"/>
    <p:sldId id="407" r:id="rId47"/>
    <p:sldId id="408" r:id="rId48"/>
    <p:sldId id="409" r:id="rId49"/>
    <p:sldId id="319" r:id="rId50"/>
    <p:sldId id="411" r:id="rId51"/>
    <p:sldId id="412" r:id="rId52"/>
    <p:sldId id="304" r:id="rId53"/>
    <p:sldId id="404" r:id="rId54"/>
    <p:sldId id="405" r:id="rId55"/>
    <p:sldId id="417" r:id="rId56"/>
    <p:sldId id="418" r:id="rId57"/>
    <p:sldId id="419" r:id="rId58"/>
    <p:sldId id="410" r:id="rId59"/>
    <p:sldId id="420" r:id="rId60"/>
    <p:sldId id="421" r:id="rId61"/>
    <p:sldId id="422" r:id="rId62"/>
    <p:sldId id="406" r:id="rId63"/>
    <p:sldId id="333" r:id="rId64"/>
    <p:sldId id="362" r:id="rId65"/>
    <p:sldId id="363" r:id="rId66"/>
    <p:sldId id="364" r:id="rId67"/>
    <p:sldId id="365" r:id="rId68"/>
    <p:sldId id="366" r:id="rId69"/>
    <p:sldId id="337" r:id="rId70"/>
    <p:sldId id="339" r:id="rId71"/>
    <p:sldId id="340" r:id="rId72"/>
    <p:sldId id="355" r:id="rId73"/>
    <p:sldId id="331" r:id="rId74"/>
    <p:sldId id="356" r:id="rId75"/>
    <p:sldId id="357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395" r:id="rId102"/>
    <p:sldId id="396" r:id="rId103"/>
    <p:sldId id="397" r:id="rId104"/>
    <p:sldId id="398" r:id="rId105"/>
    <p:sldId id="399" r:id="rId106"/>
    <p:sldId id="400" r:id="rId107"/>
    <p:sldId id="401" r:id="rId108"/>
    <p:sldId id="402" r:id="rId109"/>
    <p:sldId id="334" r:id="rId110"/>
    <p:sldId id="358" r:id="rId111"/>
    <p:sldId id="359" r:id="rId112"/>
    <p:sldId id="360" r:id="rId113"/>
    <p:sldId id="361" r:id="rId114"/>
    <p:sldId id="335" r:id="rId115"/>
    <p:sldId id="305" r:id="rId116"/>
    <p:sldId id="367" r:id="rId117"/>
    <p:sldId id="368" r:id="rId118"/>
    <p:sldId id="369" r:id="rId119"/>
    <p:sldId id="323" r:id="rId120"/>
    <p:sldId id="324" r:id="rId121"/>
    <p:sldId id="327" r:id="rId1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403"/>
            <p14:sldId id="313"/>
            <p14:sldId id="314"/>
            <p14:sldId id="330"/>
            <p14:sldId id="268"/>
            <p14:sldId id="341"/>
            <p14:sldId id="342"/>
            <p14:sldId id="308"/>
            <p14:sldId id="343"/>
            <p14:sldId id="344"/>
            <p14:sldId id="345"/>
            <p14:sldId id="320"/>
            <p14:sldId id="321"/>
            <p14:sldId id="346"/>
            <p14:sldId id="347"/>
            <p14:sldId id="348"/>
            <p14:sldId id="325"/>
            <p14:sldId id="326"/>
            <p14:sldId id="311"/>
            <p14:sldId id="312"/>
            <p14:sldId id="349"/>
            <p14:sldId id="350"/>
            <p14:sldId id="351"/>
            <p14:sldId id="352"/>
            <p14:sldId id="315"/>
            <p14:sldId id="316"/>
            <p14:sldId id="353"/>
            <p14:sldId id="354"/>
            <p14:sldId id="317"/>
            <p14:sldId id="318"/>
            <p14:sldId id="332"/>
            <p14:sldId id="336"/>
            <p14:sldId id="413"/>
            <p14:sldId id="414"/>
            <p14:sldId id="415"/>
            <p14:sldId id="416"/>
            <p14:sldId id="407"/>
            <p14:sldId id="408"/>
            <p14:sldId id="409"/>
            <p14:sldId id="319"/>
            <p14:sldId id="411"/>
            <p14:sldId id="412"/>
            <p14:sldId id="304"/>
            <p14:sldId id="404"/>
            <p14:sldId id="405"/>
            <p14:sldId id="417"/>
            <p14:sldId id="418"/>
            <p14:sldId id="419"/>
            <p14:sldId id="410"/>
            <p14:sldId id="420"/>
            <p14:sldId id="421"/>
            <p14:sldId id="422"/>
            <p14:sldId id="406"/>
            <p14:sldId id="333"/>
            <p14:sldId id="362"/>
            <p14:sldId id="363"/>
            <p14:sldId id="364"/>
            <p14:sldId id="365"/>
            <p14:sldId id="366"/>
            <p14:sldId id="337"/>
            <p14:sldId id="339"/>
            <p14:sldId id="340"/>
            <p14:sldId id="355"/>
            <p14:sldId id="331"/>
            <p14:sldId id="356"/>
            <p14:sldId id="357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334"/>
            <p14:sldId id="358"/>
            <p14:sldId id="359"/>
            <p14:sldId id="360"/>
            <p14:sldId id="361"/>
            <p14:sldId id="335"/>
            <p14:sldId id="305"/>
            <p14:sldId id="367"/>
            <p14:sldId id="368"/>
            <p14:sldId id="369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2AA2E-21A2-4E81-8F64-FE8FB4CE542C}"/>
              </a:ext>
            </a:extLst>
          </p:cNvPr>
          <p:cNvSpPr txBox="1"/>
          <p:nvPr/>
        </p:nvSpPr>
        <p:spPr>
          <a:xfrm>
            <a:off x="267948" y="268200"/>
            <a:ext cx="2594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DD873-47D8-41ED-ADD8-FC8A85E46C16}"/>
              </a:ext>
            </a:extLst>
          </p:cNvPr>
          <p:cNvSpPr txBox="1"/>
          <p:nvPr/>
        </p:nvSpPr>
        <p:spPr>
          <a:xfrm>
            <a:off x="503476" y="1556220"/>
            <a:ext cx="4344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~ 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05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(26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A35E3C-3ABD-4FB9-8238-4F038672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86467"/>
              </p:ext>
            </p:extLst>
          </p:nvPr>
        </p:nvGraphicFramePr>
        <p:xfrm>
          <a:off x="503476" y="1980499"/>
          <a:ext cx="11322842" cy="3892936"/>
        </p:xfrm>
        <a:graphic>
          <a:graphicData uri="http://schemas.openxmlformats.org/drawingml/2006/table">
            <a:tbl>
              <a:tblPr/>
              <a:tblGrid>
                <a:gridCol w="1443856">
                  <a:extLst>
                    <a:ext uri="{9D8B030D-6E8A-4147-A177-3AD203B41FA5}">
                      <a16:colId xmlns:a16="http://schemas.microsoft.com/office/drawing/2014/main" val="49577186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7352735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9116794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62989122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7530413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526074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1646097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31194339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572569028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1165321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50533871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7396375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68875323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7530385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0587423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042690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2770313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458278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4665861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1169105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09745911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90857907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664599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493879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82871972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761825904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454406265"/>
                    </a:ext>
                  </a:extLst>
                </a:gridCol>
              </a:tblGrid>
              <a:tr h="3471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29337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9929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66279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화면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492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8345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9868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HTML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20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053805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시스템 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230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CSS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0622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4730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단위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2398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통합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50768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402B01F-8925-4295-8FAF-A617586EC71F}"/>
              </a:ext>
            </a:extLst>
          </p:cNvPr>
          <p:cNvSpPr/>
          <p:nvPr/>
        </p:nvSpPr>
        <p:spPr>
          <a:xfrm>
            <a:off x="2328410" y="2962847"/>
            <a:ext cx="756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23482-2854-46D3-B3DB-9627CAEF717E}"/>
              </a:ext>
            </a:extLst>
          </p:cNvPr>
          <p:cNvSpPr/>
          <p:nvPr/>
        </p:nvSpPr>
        <p:spPr>
          <a:xfrm>
            <a:off x="1944616" y="2369123"/>
            <a:ext cx="1908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B35CF4-DC0B-4C5C-9BE9-E9941AD18AC0}"/>
              </a:ext>
            </a:extLst>
          </p:cNvPr>
          <p:cNvSpPr/>
          <p:nvPr/>
        </p:nvSpPr>
        <p:spPr>
          <a:xfrm>
            <a:off x="1944616" y="2676934"/>
            <a:ext cx="378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B37EE-B131-45DB-808C-E65D04FEDD0A}"/>
              </a:ext>
            </a:extLst>
          </p:cNvPr>
          <p:cNvSpPr/>
          <p:nvPr/>
        </p:nvSpPr>
        <p:spPr>
          <a:xfrm>
            <a:off x="2702873" y="3263197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D19FBD-F15A-42BD-A827-501084490668}"/>
              </a:ext>
            </a:extLst>
          </p:cNvPr>
          <p:cNvSpPr/>
          <p:nvPr/>
        </p:nvSpPr>
        <p:spPr>
          <a:xfrm>
            <a:off x="2702873" y="3554022"/>
            <a:ext cx="6084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418591-87E3-452D-BE8B-6FE8D65DFB9D}"/>
              </a:ext>
            </a:extLst>
          </p:cNvPr>
          <p:cNvSpPr/>
          <p:nvPr/>
        </p:nvSpPr>
        <p:spPr>
          <a:xfrm>
            <a:off x="2702873" y="384915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FF5508-2454-4835-8E60-C73CB00309D3}"/>
              </a:ext>
            </a:extLst>
          </p:cNvPr>
          <p:cNvSpPr/>
          <p:nvPr/>
        </p:nvSpPr>
        <p:spPr>
          <a:xfrm>
            <a:off x="3087868" y="4137917"/>
            <a:ext cx="1134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38D066-AAB6-4A57-A516-9241F64D1497}"/>
              </a:ext>
            </a:extLst>
          </p:cNvPr>
          <p:cNvSpPr/>
          <p:nvPr/>
        </p:nvSpPr>
        <p:spPr>
          <a:xfrm>
            <a:off x="3856864" y="4438571"/>
            <a:ext cx="493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24CD58-5667-4284-B1CC-470B9C4991A2}"/>
              </a:ext>
            </a:extLst>
          </p:cNvPr>
          <p:cNvSpPr/>
          <p:nvPr/>
        </p:nvSpPr>
        <p:spPr>
          <a:xfrm>
            <a:off x="7256192" y="473768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4CEE73-1968-4F03-AD78-A94019D12738}"/>
              </a:ext>
            </a:extLst>
          </p:cNvPr>
          <p:cNvSpPr/>
          <p:nvPr/>
        </p:nvSpPr>
        <p:spPr>
          <a:xfrm>
            <a:off x="8793736" y="5035882"/>
            <a:ext cx="3032582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5529BE-2840-4EB4-8CB2-44D091672978}"/>
              </a:ext>
            </a:extLst>
          </p:cNvPr>
          <p:cNvSpPr/>
          <p:nvPr/>
        </p:nvSpPr>
        <p:spPr>
          <a:xfrm>
            <a:off x="8794102" y="5323936"/>
            <a:ext cx="1880216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E8C7D-4C21-4B76-8A5A-A5B64EFFFCF0}"/>
              </a:ext>
            </a:extLst>
          </p:cNvPr>
          <p:cNvSpPr/>
          <p:nvPr/>
        </p:nvSpPr>
        <p:spPr>
          <a:xfrm>
            <a:off x="10674318" y="5607262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3E44CF-7124-44B1-A31F-308EB1E62A5B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52884A-5527-4C31-BA83-9BC1C64BE4C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A933-7B5F-4951-9BE2-46417EA753A9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7F80A99-E2C7-4E69-8FB7-416934FCE0B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D39D4-B2B5-46A5-9DC5-3EB5D4A897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6049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43146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 요청하는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28468-864A-49A6-837E-66952BBCC22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527252-BB7D-4443-9E3E-52883775891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B258CF-B5BA-4B72-8CA9-3BBE303BEF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0A463-74CF-4ED7-A3CA-B942B04C3B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C95D62-9EEF-411E-92FC-04CA5C19275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6C4D9D-5E52-427B-9B77-04F86A6179B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14522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6EEEB5-0B84-452D-A0F3-8171AC6F1FF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FE89D2-BD2F-446C-A35B-818A8F2FCD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2270A0-FAF4-4AFF-A7DF-946BEE357E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622DF-00D6-4BD3-AA94-1A27A167210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F5531A-8AA1-4BBC-8896-8C223B3EEC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05848-A6B2-4A95-A05C-3EDA8A7FCA3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87510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A54DC-C680-4603-B0A9-7D07443420E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B33005-264A-42D3-954D-1AA4D966104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2B6E0-C0A8-489B-967A-57F306040B6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73471-4BED-48CD-AF53-2710FE99E0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7EB9DC-A1BA-4EC7-B961-DBEB58D2AE4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8CC0C-6821-4BAC-81DD-7922B815346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716053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634BF8-AF52-4464-8BE9-0B54F624EF7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44A0B7-14B3-430A-9C57-2C8A997599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889EE-DCAE-4004-8D3F-B7E923F8317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FB3E2-4C1B-417E-A905-561E5F9D02E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BF441E-67AF-4F86-91F8-61F9833E5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C2742-BF6F-4EDA-9790-BF5FA87982F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865181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FA4829-145B-4464-96E4-EA6D456A4A7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20381-F0D6-4595-B267-41EBF593334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7292ED-0D2B-4D4E-908F-23444785ADF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82A7C-9A39-4E86-82D1-791D85E714F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D6F6EB-5EAC-44EC-8CD6-0B3BAA4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2712C-091B-41D6-A574-53DD243D783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151612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DFA2E-D252-4792-8786-42AD6AFC238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D6D71-154B-4927-BA56-BD334081456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28DBD1-0392-49E7-9B50-84016287A89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72E82-762E-4644-A051-B13F6A15C5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457097-1225-4826-A5FB-BDEFC476D8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BACB-E21F-4C20-A2C8-970960A1107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954895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9508F3-E40C-40F7-A7ED-FD4A93E0C2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BE206-2E27-4B4A-836A-EE496A083A2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838BFC-7898-4146-A98A-38971AB7A12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5A8B-061F-4354-A290-61E160C549E9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E333B58-8B24-466A-A5A5-9B3CE92FE1A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919E-2D94-4BA2-830E-65664AA6C78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64804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</a:t>
                      </a:r>
                      <a:r>
                        <a:rPr lang="en-US" altLang="ko-KR" sz="1200" dirty="0"/>
                        <a:t>BEST 10 LIST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EBE55B-B285-4CDA-BEE3-141C10097B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D924-70D9-4A14-90B9-B14575AFF54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5BF51-E872-4107-BE6B-88BCAFAB278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0BC24-3FFB-49BC-AEFC-545AF4DF7B1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5D804-46AA-4D7A-BF8E-4D058CD558E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92634-E1D5-462A-933E-5DF5414E483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51926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A3F3-6050-4608-9A78-B6091AA4684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A16B98-5BFC-4590-8D19-3213D938F1DA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7A55C5-2A09-4A3E-986D-0547F900FCD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706D0-699A-4569-940B-8A701FA57F4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CFD296D-A3A9-4EEB-9157-7EE8471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844A3-45E1-4F6B-B68F-9C9E4B54B99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6672075" cy="3726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86910C5-5EC7-4D27-B649-AACFF762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1" y="1454483"/>
            <a:ext cx="6531014" cy="359330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페이지에서 검색 시도 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search_categories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입력양식의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DTO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로 전달되지 않는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입력양식에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속성이 있을 경우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전달되지 않는 것을 확인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지우는 것으로 문제 현상 해결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627FE6-5961-4171-B2CB-FD03570AC7F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3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605737" cy="257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4389070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접속 시 에러 발생 및 접속 불가능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DAO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메서드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재고관리의 리스트를 가져오는 메서드의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SqlSessionTemplate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메서드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selectOne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selectList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40D47-59C5-4791-879C-AD5413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1500024"/>
            <a:ext cx="8316486" cy="2333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1B3819-5AFF-41DA-ABD4-7C7AD4C875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1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5"/>
            <a:ext cx="7780237" cy="2219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39187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통합검색페이지에서 카테고리  검색조건에서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PC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와 모바일의 소분류 검색을 시도하면 서버 접속 에러가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리스트 출력 쿼리에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 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사용시 각 컬럼들의 순서를 매치 해야 했는데 순서가 맞지 않아 검색 시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자료형 에러 발생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select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쿼리들의 컬럼 순서를 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4D346-EC18-48C7-BCEC-FB0215C7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2" y="1514208"/>
            <a:ext cx="7487695" cy="1914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F5444-018E-420E-9C06-D670CDBF3EC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5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847037" cy="3032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수정 할 시 기존 값이 보여질 때 에너지 등급 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가 들어와 수정 하게 되면 에너지 등급 값 또는 공백이 아니 여서 오류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기존 값을 가져오는 쿼리에서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nvl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함수부분에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공백 데이터로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95973-D52A-47B0-B2D4-224CC474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0" y="1462219"/>
            <a:ext cx="8647619" cy="2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45117-21E2-4B69-B009-F927EC97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5" y="4195627"/>
            <a:ext cx="3439005" cy="1238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AFD3E-9394-4DF3-9686-9E20B2D8B62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9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81470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프로젝트 팀장을 맡게 되어 팀을 잘 이끌어 나가야 한다는 부담감도 있었지만 팀원들과 서로의 일정을 맞춰가며 매일 소통하고 가까워지면서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좋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은 결과물을 만들고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 노력했습니다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역할분담과 기술 구현에 대한 범위를 정하기가 어려워 힘든 점도 있었지만 주말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까지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학원에 나와서 팀원들과 회의를 거쳐 하나하나 구체화되는 것에 보람을 느꼈습니다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구현에 있어서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설계와 칼럼명과 제약조건 같은 세부 설정 부분에서 꼼꼼하게 살펴보며 시행착오도 겪고 팀원과 많은 회의를 거쳐 완성하게 되어 매우 보람찼습니다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그리고 각자 기능 구현한 부분을 병합하면서 생긴 오류들을 팀원들과 원인 분석하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수정하면서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코드 분석 능력과 해결 능력이 성장하게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제가 생각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하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 못한 부분을 팀원들이 보조해 주고 서로 정보 교환을 하면서 공부도 많이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개발 도중에 여러 시행착오도 많았고 힘든 부분도 있었지만 팀장으로서  팀원들을 격려하면서 팀원들의 도움을 받아 성실히 개발할 수 있었습니다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최종적으로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기능 구현을 하고 테스트까지 완료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하는 과정에서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오류를 해결하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파악하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여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해결하다 보니 전체적인 흐름을 파악하는 능력이 성장하여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개인적으로 실력 상승에도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많은 도움이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마지막으로 함께 열심히 개발해준 팀원들에게 감사의 인사를 남기고 싶습니다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이성우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기초적인 </a:t>
            </a:r>
            <a:r>
              <a:rPr lang="en-US" altLang="ko-KR" sz="1200" dirty="0">
                <a:solidFill>
                  <a:schemeClr val="tx1"/>
                </a:solidFill>
              </a:rPr>
              <a:t>Java </a:t>
            </a:r>
            <a:r>
              <a:rPr lang="ko-KR" altLang="en-US" sz="1200" dirty="0">
                <a:solidFill>
                  <a:schemeClr val="tx1"/>
                </a:solidFill>
              </a:rPr>
              <a:t>기초 문법부터 시작해서 </a:t>
            </a:r>
            <a:r>
              <a:rPr lang="en-US" altLang="ko-KR" sz="1200" dirty="0">
                <a:solidFill>
                  <a:schemeClr val="tx1"/>
                </a:solidFill>
              </a:rPr>
              <a:t>Oracle, Spring, </a:t>
            </a:r>
            <a:r>
              <a:rPr lang="en-US" altLang="ko-KR" sz="1200" dirty="0" err="1">
                <a:solidFill>
                  <a:schemeClr val="tx1"/>
                </a:solidFill>
              </a:rPr>
              <a:t>JQuery</a:t>
            </a:r>
            <a:r>
              <a:rPr lang="en-US" altLang="ko-KR" sz="1200" dirty="0">
                <a:solidFill>
                  <a:schemeClr val="tx1"/>
                </a:solidFill>
              </a:rPr>
              <a:t>, HTML </a:t>
            </a:r>
            <a:r>
              <a:rPr lang="ko-KR" altLang="en-US" sz="1200" dirty="0">
                <a:solidFill>
                  <a:schemeClr val="tx1"/>
                </a:solidFill>
              </a:rPr>
              <a:t>등의 다양한 언어들의 기초적인 지식들을 배우기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시작해서 팀원들과 함께 새로운 제고관리 시스템을 만들고자 합심하기 시작하여 기초적인 </a:t>
            </a:r>
            <a:r>
              <a:rPr lang="en-US" altLang="ko-KR" sz="1200" dirty="0">
                <a:solidFill>
                  <a:schemeClr val="tx1"/>
                </a:solidFill>
              </a:rPr>
              <a:t>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수개월간의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자료와 나열과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각 코딩들의 명령체계의 연결흐름이 어떻게 연결되는 지 잘 이해하며 이렇게 축적된 기술들을 잘 활용할 줄 알아야 함을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팀원들과 함께 만들어간 </a:t>
            </a:r>
            <a:r>
              <a:rPr lang="en-US" altLang="ko-KR" sz="1200" dirty="0">
                <a:solidFill>
                  <a:schemeClr val="tx1"/>
                </a:solidFill>
              </a:rPr>
              <a:t>ERP </a:t>
            </a:r>
            <a:r>
              <a:rPr lang="ko-KR" altLang="en-US" sz="1200" dirty="0">
                <a:solidFill>
                  <a:schemeClr val="tx1"/>
                </a:solidFill>
              </a:rPr>
              <a:t>시스템의 완성을 한 지금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자주 찾고 접하여 자신이 보유한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성장시켜 나아갈 것을 다짐하며 지금껏 서로의 부족한 부분을 채워주고 서로의 입장을 이해해주며 어려운 순간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을 함께 노력해서 </a:t>
            </a:r>
            <a:r>
              <a:rPr lang="ko-KR" altLang="en-US" sz="1200" dirty="0" err="1">
                <a:solidFill>
                  <a:schemeClr val="tx1"/>
                </a:solidFill>
              </a:rPr>
              <a:t>해쳐나가</a:t>
            </a:r>
            <a:r>
              <a:rPr lang="ko-KR" altLang="en-US" sz="1200" dirty="0">
                <a:solidFill>
                  <a:schemeClr val="tx1"/>
                </a:solidFill>
              </a:rPr>
              <a:t> 준 팀원들께 감사의 말을 전하고 싶습니다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최현준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B15289-2BFA-4E3E-910B-87BA785CFCC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저는 이번 프로젝트를 하면서 기본이 얼마나 중요한지를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진행하기 전에 강의를 </a:t>
            </a:r>
            <a:r>
              <a:rPr lang="ko-KR" altLang="en-US" sz="1200" dirty="0" err="1"/>
              <a:t>들으면서의</a:t>
            </a:r>
            <a:r>
              <a:rPr lang="ko-KR" altLang="en-US" sz="1200" dirty="0"/>
              <a:t> 느낌과 실제로 프로젝트를 </a:t>
            </a:r>
            <a:r>
              <a:rPr lang="ko-KR" altLang="en-US" sz="1200" dirty="0" err="1"/>
              <a:t>진행하면서의</a:t>
            </a:r>
            <a:r>
              <a:rPr lang="ko-KR" altLang="en-US" sz="1200" dirty="0"/>
              <a:t> 느낌이 다르다는 것을</a:t>
            </a:r>
          </a:p>
          <a:p>
            <a:r>
              <a:rPr lang="ko-KR" altLang="en-US" sz="1200" dirty="0"/>
              <a:t>느끼게 </a:t>
            </a:r>
            <a:r>
              <a:rPr lang="ko-KR" altLang="en-US" sz="1200" dirty="0" err="1"/>
              <a:t>된게</a:t>
            </a:r>
            <a:r>
              <a:rPr lang="en-US" altLang="ko-KR" sz="1200" dirty="0"/>
              <a:t>,  </a:t>
            </a:r>
            <a:r>
              <a:rPr lang="ko-KR" altLang="en-US" sz="1200" dirty="0"/>
              <a:t>강의시간에 배우지 않은 </a:t>
            </a:r>
            <a:r>
              <a:rPr lang="ko-KR" altLang="en-US" sz="1200" dirty="0" err="1"/>
              <a:t>내용인줄</a:t>
            </a:r>
            <a:r>
              <a:rPr lang="ko-KR" altLang="en-US" sz="1200" dirty="0"/>
              <a:t> 알았는데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찾아보면서 이미 배웠던 내용이었다는 것을</a:t>
            </a:r>
          </a:p>
          <a:p>
            <a:r>
              <a:rPr lang="ko-KR" altLang="en-US" sz="1200" dirty="0"/>
              <a:t>알게 되면서 제가 놓친 부분에 대해 다시 한 번 상기 할 수 있었고</a:t>
            </a:r>
            <a:r>
              <a:rPr lang="en-US" altLang="ko-KR" sz="1200" dirty="0"/>
              <a:t>, </a:t>
            </a:r>
            <a:r>
              <a:rPr lang="ko-KR" altLang="en-US" sz="1200" dirty="0"/>
              <a:t>기초를 정말 잘 </a:t>
            </a:r>
            <a:r>
              <a:rPr lang="ko-KR" altLang="en-US" sz="1200" dirty="0" err="1"/>
              <a:t>다져놔야</a:t>
            </a:r>
            <a:r>
              <a:rPr lang="ko-KR" altLang="en-US" sz="1200" dirty="0"/>
              <a:t>  나머지 </a:t>
            </a:r>
          </a:p>
          <a:p>
            <a:r>
              <a:rPr lang="ko-KR" altLang="en-US" sz="1200" dirty="0"/>
              <a:t>내용들 또한 이해할 수 있다는 것을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협업과 시간이 얼마나 중요한지 대해서도 </a:t>
            </a:r>
            <a:r>
              <a:rPr lang="ko-KR" altLang="en-US" sz="1200" dirty="0" err="1"/>
              <a:t>알게되었습니다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팀원들간의</a:t>
            </a:r>
            <a:r>
              <a:rPr lang="ko-KR" altLang="en-US" sz="1200" dirty="0"/>
              <a:t> 많은 소통을 하면서 </a:t>
            </a:r>
            <a:r>
              <a:rPr lang="ko-KR" altLang="en-US" sz="1200" dirty="0" err="1"/>
              <a:t>서로간에</a:t>
            </a:r>
            <a:r>
              <a:rPr lang="ko-KR" altLang="en-US" sz="1200" dirty="0"/>
              <a:t> 배려를 할 줄 알아야 한다는 것과 모르는 부분이 </a:t>
            </a:r>
            <a:r>
              <a:rPr lang="ko-KR" altLang="en-US" sz="1200" dirty="0" err="1"/>
              <a:t>있을시엔</a:t>
            </a:r>
            <a:endParaRPr lang="ko-KR" altLang="en-US" sz="1200" dirty="0"/>
          </a:p>
          <a:p>
            <a:r>
              <a:rPr lang="ko-KR" altLang="en-US" sz="1200" dirty="0"/>
              <a:t>검색을 통해 직접 알아가거나 팀원들에게 물어보면서 다시 깨달을 수 있었습니다 </a:t>
            </a:r>
          </a:p>
          <a:p>
            <a:r>
              <a:rPr lang="ko-KR" altLang="en-US" sz="1200" dirty="0"/>
              <a:t>또</a:t>
            </a:r>
            <a:r>
              <a:rPr lang="en-US" altLang="ko-KR" sz="1200" dirty="0"/>
              <a:t>, </a:t>
            </a:r>
            <a:r>
              <a:rPr lang="ko-KR" altLang="en-US" sz="1200" dirty="0"/>
              <a:t>정해진 프로젝트 기간안에 제가 맡은 부분에 대해</a:t>
            </a:r>
          </a:p>
          <a:p>
            <a:r>
              <a:rPr lang="ko-KR" altLang="en-US" sz="1200" dirty="0"/>
              <a:t>빠르 효율적으로  완성시키기 위해서는 어떤 방식으로 코드를 </a:t>
            </a:r>
            <a:r>
              <a:rPr lang="ko-KR" altLang="en-US" sz="1200" dirty="0" err="1"/>
              <a:t>짜야하고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얼만큼에</a:t>
            </a:r>
            <a:r>
              <a:rPr lang="ko-KR" altLang="en-US" sz="1200" dirty="0"/>
              <a:t> 시간을 할당해야 </a:t>
            </a:r>
          </a:p>
          <a:p>
            <a:r>
              <a:rPr lang="ko-KR" altLang="en-US" sz="1200" dirty="0"/>
              <a:t>하는지에  대해 신경을 많이 쓰면서 저의 부족함도 알았고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그것을 어떻게 </a:t>
            </a:r>
            <a:r>
              <a:rPr lang="ko-KR" altLang="en-US" sz="1200" dirty="0" err="1"/>
              <a:t>고쳐나가야</a:t>
            </a:r>
            <a:r>
              <a:rPr lang="ko-KR" altLang="en-US" sz="1200" dirty="0"/>
              <a:t> 할지에 대해 많은 생각을 할 수 있었던 시간이었던 것 같습니다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송효재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주간 매일같이 모여 진행한 프로젝트가 잘 마무리 되어서 감사하게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아이디어 회의부터 역할분담</a:t>
            </a:r>
            <a:r>
              <a:rPr lang="en-US" altLang="ko-KR" sz="1200" dirty="0"/>
              <a:t>, </a:t>
            </a:r>
            <a:r>
              <a:rPr lang="ko-KR" altLang="en-US" sz="1200" dirty="0"/>
              <a:t>개발하는 과정까지 소통과 협업의 필요성을 느끼게 된 프로젝트 였다고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소통과 협업하는 과정에서 배려와 인내는 팀 프로젝트에 가장 중요한 역할을 한다는 것을 느꼈습니다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프로젝트의 시작에 맞물려 기대했던 방향과 다르게 수정할 사항들도 많았고</a:t>
            </a:r>
            <a:r>
              <a:rPr lang="en-US" altLang="ko-KR" sz="1200" dirty="0"/>
              <a:t>, </a:t>
            </a:r>
            <a:r>
              <a:rPr lang="ko-KR" altLang="en-US" sz="1200" dirty="0"/>
              <a:t>그 과정 중에는 데이터 수정부터 시작하여</a:t>
            </a:r>
          </a:p>
          <a:p>
            <a:r>
              <a:rPr lang="ko-KR" altLang="en-US" sz="1200" dirty="0"/>
              <a:t>화면 출력에 대한 부분까지 계속된 작업 변경을 통해 깨달은 점은 시간이 많이 들더라도 초기 </a:t>
            </a:r>
            <a:r>
              <a:rPr lang="en-US" altLang="ko-KR" sz="1200" dirty="0"/>
              <a:t>UI </a:t>
            </a:r>
            <a:r>
              <a:rPr lang="ko-KR" altLang="en-US" sz="1200" dirty="0"/>
              <a:t>구성을 사용자가 사용하기 쉽게 그리고 기능상의 충분한 고려를 한 후에 </a:t>
            </a:r>
          </a:p>
          <a:p>
            <a:r>
              <a:rPr lang="ko-KR" altLang="en-US" sz="1200" dirty="0"/>
              <a:t>설계를 </a:t>
            </a:r>
            <a:r>
              <a:rPr lang="ko-KR" altLang="en-US" sz="1200" dirty="0" err="1"/>
              <a:t>해야한</a:t>
            </a:r>
            <a:r>
              <a:rPr lang="ko-KR" altLang="en-US" sz="1200" dirty="0"/>
              <a:t> 다는 점을 알게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또한 협업의 가장 중요한 통합 과정에서 일어날 문제를 충분히 예측을 한 후에 합당한 가이드 라인을 가지고 작업을 해야만 </a:t>
            </a:r>
            <a:r>
              <a:rPr lang="ko-KR" altLang="en-US" sz="1200" dirty="0" err="1"/>
              <a:t>원할한</a:t>
            </a:r>
            <a:r>
              <a:rPr lang="ko-KR" altLang="en-US" sz="1200" dirty="0"/>
              <a:t> 작업이 이루어 질 수 있음을 확인하게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고생한 팀원분들께는 정말 고생 많으셨습니다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심영섭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E62306-A88A-4EF9-8967-0FD70C685F2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제가 직접 프로젝트를 하기 전 제 마음 속 이상적 개발자는 컴퓨터 앞에 혼자 앉아 남들이 해내지 못하는 일을 척척 해내는 개발자였습니다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제가 이번에 경험한 프로젝트는 컴퓨터 앞에 앉기 전이 중요하다는 것을 가르쳐주었습니다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저희는 주제를 결정하는 것이 다른 조보다 늦었고 마음이 조급했습니다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시작하자는 생각으로 작업을 시작했고 처음에는 </a:t>
            </a:r>
            <a:r>
              <a:rPr lang="ko-KR" altLang="en-US" sz="1200" dirty="0" err="1"/>
              <a:t>순조로운듯</a:t>
            </a:r>
            <a:r>
              <a:rPr lang="ko-KR" altLang="en-US" sz="1200" dirty="0"/>
              <a:t> 했으나 서로의 작업물을 합치는 과정에서 계속해서 에러가 발생했습니다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해결하는데 많은 시간이 필요했지만 해결책은 허무한 것이 대부분이었습니다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일 이후로 새로 만든 것을 기존 결과물과 합칠 때는 팀장과 만든 사람이 먼저 소통 후에 함께 하는 것을 원칙으로 하게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꼼꼼히 주석을 추가했습니다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시행착오를 거치며 점점 나아졌기 때문에 주말도 없이 매일 지하철 막차를 타기 위해 뛰었던 시간들이 지금은 좋은 기억으로 남아있습니다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저는 프로젝트를 겪으며 개발자에게는 자신의 생각을 정확히 전달하고 공유하는 능력이 필수라는 것을 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컴퓨터 앞에 앉아 코딩에 집중하는 시간은 혼자이기 때문에 더더욱 의사소통 능력이 필수적이라는 것을 잊지 않는 개발자가 될 것입니다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프로젝트를 하면서 처음으로 팀활동을 하게 되었는데 정말 좋은 </a:t>
            </a:r>
            <a:r>
              <a:rPr lang="ko-KR" altLang="en-US" sz="1200" dirty="0" err="1"/>
              <a:t>경험이였습니다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팀원과 같이 작업하고 그 과정에서 서로 배우는 것이 많았습니다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서로 시간을 맞추고 새벽까지 밤을 새우는 과정을 겪으면서 프로젝트가 진행되고 완성되어가는 모습을 보면서 뿌듯함을 느꼈습니다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팀개발을 한다는 것이 </a:t>
            </a:r>
            <a:r>
              <a:rPr lang="ko-KR" altLang="en-US" sz="1200" dirty="0" err="1"/>
              <a:t>쉬운일이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아니라는것을</a:t>
            </a:r>
            <a:r>
              <a:rPr lang="ko-KR" altLang="en-US" sz="1200" dirty="0"/>
              <a:t>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처음에는 서로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정하고 그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잘 수행하기만 하면 되지 않을까 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생각했었습니다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하지만 각자의 결과물을 합치는 과정에서 </a:t>
            </a:r>
            <a:r>
              <a:rPr lang="ko-KR" altLang="en-US" sz="1200" dirty="0" err="1"/>
              <a:t>서로간의</a:t>
            </a:r>
            <a:r>
              <a:rPr lang="ko-KR" altLang="en-US" sz="1200" dirty="0"/>
              <a:t> 코드가 이해가 안되거나 오류가 나는 일이 발생했습니다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각 코드에 주석을 달거나 공백으로 표시하는 등의 방법을 사용해 코드의 대한 이해와 </a:t>
            </a:r>
            <a:r>
              <a:rPr lang="ko-KR" altLang="en-US" sz="1200" dirty="0" err="1"/>
              <a:t>합칠때의</a:t>
            </a:r>
            <a:r>
              <a:rPr lang="ko-KR" altLang="en-US" sz="1200" dirty="0"/>
              <a:t> 오류를 최대한 방지하기위해 노력했습니다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과정에서 팀개발에 좋은 습관을 만들게 </a:t>
            </a:r>
            <a:r>
              <a:rPr lang="ko-KR" altLang="en-US" sz="1200" dirty="0" err="1"/>
              <a:t>된거같습니다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그리고 프로젝트를 하며 </a:t>
            </a:r>
            <a:r>
              <a:rPr lang="en-US" altLang="ko-KR" sz="1200" dirty="0"/>
              <a:t>JavaScript</a:t>
            </a:r>
            <a:r>
              <a:rPr lang="ko-KR" altLang="en-US" sz="1200" dirty="0"/>
              <a:t>와 </a:t>
            </a:r>
            <a:r>
              <a:rPr lang="en-US" altLang="ko-KR" sz="1200" dirty="0"/>
              <a:t>Spring </a:t>
            </a:r>
            <a:r>
              <a:rPr lang="ko-KR" altLang="en-US" sz="1200" dirty="0"/>
              <a:t>사용 숙련도가 많이 늘어났습니다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데이터를 가져오는 과정과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데이터를 넣는 과정에서 다양한 쿼리를 만들어 더 능숙히 쿼리를 작성할 수 있게 되었습니다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주영일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4FC5F9-C946-456F-948C-44314482D78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학원 수업 중 예제를 통해 지지고 볶고 펜으로 필기하고 적으며 반복하고 쓰면서 패턴 외우기에만 </a:t>
            </a:r>
            <a:r>
              <a:rPr lang="ko-KR" altLang="en-US" sz="1200" dirty="0" err="1"/>
              <a:t>급급했었습니다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그러나 팀 프로젝트를 진행하면서 각자의 파트를 맡아 할 수 있을 정도로 실력이 </a:t>
            </a:r>
            <a:r>
              <a:rPr lang="ko-KR" altLang="en-US" sz="1200" dirty="0" err="1"/>
              <a:t>향샹된걸</a:t>
            </a:r>
            <a:r>
              <a:rPr lang="ko-KR" altLang="en-US" sz="1200" dirty="0"/>
              <a:t> 느꼈고 혼자 했으면 완성도 못해볼 큰 프로젝트를 팀원들과 협업을 통해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하나의 웹페이지를 구성도 해보고 앞으로도 협업을 통한 프로젝트 진행을 많이 </a:t>
            </a:r>
            <a:r>
              <a:rPr lang="ko-KR" altLang="en-US" sz="1200" dirty="0" err="1"/>
              <a:t>할텐데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r>
              <a:rPr lang="ko-KR" altLang="en-US" sz="1200" dirty="0"/>
              <a:t>팀프로젝트로 실무에 대한 간접 경험을 해보는 매우 의미 있던 시간이었습니다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저희 팀원들 다같이 </a:t>
            </a:r>
            <a:r>
              <a:rPr lang="ko-KR" altLang="en-US" sz="1200" dirty="0" err="1"/>
              <a:t>밤새가며</a:t>
            </a:r>
            <a:r>
              <a:rPr lang="ko-KR" altLang="en-US" sz="1200" dirty="0"/>
              <a:t> 개발한 첫 프로젝트여서 그런지 시간도 많이 들고 팀원들과 많이 친해져서 뜻깊은 프로젝트였습니다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 이번 프로젝트를 </a:t>
            </a:r>
            <a:r>
              <a:rPr lang="ko-KR" altLang="en-US" sz="1200" dirty="0" err="1"/>
              <a:t>발판삼아서</a:t>
            </a:r>
            <a:r>
              <a:rPr lang="ko-KR" altLang="en-US" sz="1200" dirty="0"/>
              <a:t> 앞으로 현업에서 일을 하게 되었을 때 지금까지 해왔던 것들과 같이 팀원들과 함께 어려운 순간을 함께 고민하고 문제를 해결해 나감으로서 더더욱 자신의 역량과 기술을 한단계 상승해 나아가도록 하겠습니다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황성준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58969" y="236785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이번 프로젝트를 진행함에 있어서 협업과 기초설계의 중요성을 알게 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진행하는데 각자의 개성이 섞여서 </a:t>
            </a:r>
            <a:r>
              <a:rPr lang="en-US" altLang="ko-KR" sz="1200" dirty="0"/>
              <a:t>DB</a:t>
            </a:r>
            <a:r>
              <a:rPr lang="ko-KR" altLang="en-US" sz="1200" dirty="0"/>
              <a:t>와 서버</a:t>
            </a:r>
            <a:r>
              <a:rPr lang="en-US" altLang="ko-KR" sz="1200" dirty="0"/>
              <a:t>, HTML </a:t>
            </a:r>
            <a:r>
              <a:rPr lang="ko-KR" altLang="en-US" sz="1200" dirty="0"/>
              <a:t>입력양식의 </a:t>
            </a:r>
            <a:r>
              <a:rPr lang="en-US" altLang="ko-KR" sz="1200" dirty="0"/>
              <a:t>name</a:t>
            </a:r>
            <a:r>
              <a:rPr lang="ko-KR" altLang="en-US" sz="1200" dirty="0"/>
              <a:t>값 등의 통일이 제대로 </a:t>
            </a:r>
            <a:r>
              <a:rPr lang="ko-KR" altLang="en-US" sz="1200" dirty="0" err="1"/>
              <a:t>안되서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작업후</a:t>
            </a:r>
            <a:r>
              <a:rPr lang="ko-KR" altLang="en-US" sz="1200" dirty="0"/>
              <a:t> 취합할 때 수많은 에러와 곤란함을 겪었습니다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 할 때 자신이 </a:t>
            </a:r>
            <a:r>
              <a:rPr lang="ko-KR" altLang="en-US" sz="1200" dirty="0" err="1"/>
              <a:t>맡은바만</a:t>
            </a:r>
            <a:r>
              <a:rPr lang="ko-KR" altLang="en-US" sz="1200" dirty="0"/>
              <a:t> 하는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팀원과 소통하면서 맞춰가는것과</a:t>
            </a:r>
            <a:r>
              <a:rPr lang="en-US" altLang="ko-KR" sz="1200" dirty="0"/>
              <a:t>, </a:t>
            </a:r>
            <a:r>
              <a:rPr lang="ko-KR" altLang="en-US" sz="1200" dirty="0"/>
              <a:t>꼼꼼하고 세밀한 주석으로 각 기능을 설명해 주는 것 이 필요하다고 느꼈습니다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후기를 작성하면서 프로젝트에서 소통도 중요하지만 기초 설계 역시 너무나 중요하다고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프로젝트를 진행 하면서 추가 및 제거되는 컬럼과 기능들이 다수 있었기 때문입니다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저희 팀이 프로젝트 주제와</a:t>
            </a:r>
            <a:r>
              <a:rPr lang="en-US" altLang="ko-KR" sz="1200" dirty="0"/>
              <a:t>, </a:t>
            </a:r>
            <a:r>
              <a:rPr lang="ko-KR" altLang="en-US" sz="1200" dirty="0"/>
              <a:t>역할분담에만 신경을 썼고</a:t>
            </a:r>
            <a:r>
              <a:rPr lang="en-US" altLang="ko-KR" sz="1200" dirty="0"/>
              <a:t>, </a:t>
            </a:r>
            <a:r>
              <a:rPr lang="ko-KR" altLang="en-US" sz="1200" dirty="0"/>
              <a:t>섣불리 프로젝트를 시작 한 게 아닌가 생각이 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데이터베이스 테이블 설계와 컬럼 명</a:t>
            </a:r>
            <a:r>
              <a:rPr lang="en-US" altLang="ko-KR" sz="1200" dirty="0"/>
              <a:t>, </a:t>
            </a:r>
            <a:r>
              <a:rPr lang="ko-KR" altLang="en-US" sz="1200" dirty="0"/>
              <a:t>필요한 기술 기능과 </a:t>
            </a:r>
            <a:r>
              <a:rPr lang="en-US" altLang="ko-KR" sz="1200" dirty="0"/>
              <a:t>UI</a:t>
            </a:r>
            <a:r>
              <a:rPr lang="ko-KR" altLang="en-US" sz="1200" dirty="0"/>
              <a:t>등을 먼저 확실하게 설계를 했다면 좀 더 원활한 프로젝트 진행이 되었을 것입니다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처음으로 프로젝트를 진행했지만 팀원과 함께 밤을 지새우며 함께 에러를 찾아내고</a:t>
            </a:r>
            <a:r>
              <a:rPr lang="en-US" altLang="ko-KR" sz="1200" dirty="0"/>
              <a:t>, </a:t>
            </a:r>
            <a:r>
              <a:rPr lang="ko-KR" altLang="en-US" sz="1200" dirty="0"/>
              <a:t>소스를 분석하여 에러를 해결했을 때의 그 짜릿함은 절대 잊지못할 소중한 추억이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많은 고생이 있었지만</a:t>
            </a:r>
            <a:r>
              <a:rPr lang="en-US" altLang="ko-KR" sz="1200" dirty="0"/>
              <a:t>, </a:t>
            </a:r>
            <a:r>
              <a:rPr lang="ko-KR" altLang="en-US" sz="1200" dirty="0"/>
              <a:t>팀원들과 소통도 잘되었고 서로 불편한 것 없이 프로젝트를 진행 할 수 있어서 신경 쓸 것 없이 그동안 배운 것들을 소스코드 분석을 통해 다시 한 번 복습하면서 부족했던 부분을 팀원들과 함께 채워 나갈 수 있었습니다</a:t>
            </a:r>
            <a:r>
              <a:rPr lang="en-US" altLang="ko-KR" sz="12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오세황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65F821-FB42-4425-BAD6-854CE1BF9A2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643928" y="3167390"/>
            <a:ext cx="3134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D1BEB-374A-4A7C-88FC-728C9CAD3696}"/>
              </a:ext>
            </a:extLst>
          </p:cNvPr>
          <p:cNvSpPr/>
          <p:nvPr/>
        </p:nvSpPr>
        <p:spPr>
          <a:xfrm>
            <a:off x="10025150" y="5436765"/>
            <a:ext cx="2086494" cy="1421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124103"/>
              </p:ext>
            </p:extLst>
          </p:nvPr>
        </p:nvGraphicFramePr>
        <p:xfrm>
          <a:off x="595261" y="1822261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ID_CATEGORIES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COLOR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523519"/>
              </p:ext>
            </p:extLst>
          </p:nvPr>
        </p:nvGraphicFramePr>
        <p:xfrm>
          <a:off x="595261" y="4395032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컬러를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색상을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27B0-68D0-427C-81FB-53EF4B50236C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12611"/>
              </p:ext>
            </p:extLst>
          </p:nvPr>
        </p:nvGraphicFramePr>
        <p:xfrm>
          <a:off x="595261" y="1822261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BRAND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ENERGY_CODE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19857"/>
              </p:ext>
            </p:extLst>
          </p:nvPr>
        </p:nvGraphicFramePr>
        <p:xfrm>
          <a:off x="595261" y="4395032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데이터베이스 내의 에너지 소비 등급을 코드별로                 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에너지 소비 등급을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72E75D-B0B9-44D7-978B-6F02D1A5BE99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33848"/>
              </p:ext>
            </p:extLst>
          </p:nvPr>
        </p:nvGraphicFramePr>
        <p:xfrm>
          <a:off x="595261" y="1822257"/>
          <a:ext cx="11196536" cy="4347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16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8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92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0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18358-B7CA-42C4-9147-E3B5B86367E8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59603"/>
              </p:ext>
            </p:extLst>
          </p:nvPr>
        </p:nvGraphicFramePr>
        <p:xfrm>
          <a:off x="595261" y="1822261"/>
          <a:ext cx="11196536" cy="4228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999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47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코드별로 지정하여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이름으로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79DA4-ED16-4207-961F-A64B38049353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01495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4813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G_POWER_CONSUM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G_ITEM_SIZE_X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G_ITEM_SIZE_Y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G_ITEM_SIZE_Z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G_DISCONTINUED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G_PIC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3AC52-C830-4C12-9101-EA76E634439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791121" y="2082304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791121" y="2495214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791121" y="2908124"/>
            <a:ext cx="4565994" cy="461665"/>
            <a:chOff x="1007259" y="2450771"/>
            <a:chExt cx="456599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3970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791121" y="3321034"/>
            <a:ext cx="5585184" cy="461665"/>
            <a:chOff x="1007259" y="2450771"/>
            <a:chExt cx="5585184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4990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791121" y="3733944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791121" y="4146854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791121" y="4559764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791121" y="4972672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791121" y="5385582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868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AD470-ACA8-4371-86AF-380DD4E840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628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0C5C6-C893-4E5C-8C8E-1A21C58FB0A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33469"/>
              </p:ext>
            </p:extLst>
          </p:nvPr>
        </p:nvGraphicFramePr>
        <p:xfrm>
          <a:off x="595261" y="1822258"/>
          <a:ext cx="11196536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E1C72-9E9F-45F7-854C-C7604B94D3C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81705"/>
              </p:ext>
            </p:extLst>
          </p:nvPr>
        </p:nvGraphicFramePr>
        <p:xfrm>
          <a:off x="595261" y="1822261"/>
          <a:ext cx="11196536" cy="449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9600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ID_T_SUB_SUB_CATEGORY</a:t>
            </a:r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74D3D6-DA45-472A-AED9-25F4FF5F65C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52211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64189-1A77-4CEA-B8A0-824FB03A5D2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5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8804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8471B2-A177-49C9-B440-FEC2B389C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89717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894C60-D1C3-4F0F-A9E6-8809B48ACBB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56316"/>
              </p:ext>
            </p:extLst>
          </p:nvPr>
        </p:nvGraphicFramePr>
        <p:xfrm>
          <a:off x="595261" y="1822258"/>
          <a:ext cx="11196537" cy="415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87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9F2E-86A9-48E2-9143-6CAFBD12548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1340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P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5AD01D-5F3F-4142-B039-9CAA699580A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2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531276"/>
              </p:ext>
            </p:extLst>
          </p:nvPr>
        </p:nvGraphicFramePr>
        <p:xfrm>
          <a:off x="595261" y="1822260"/>
          <a:ext cx="11196537" cy="418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10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D13BFE-7C9A-4BFF-9D77-D20546BBBC6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26773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24E1BD-2028-466A-9BCE-86D6CBFBF47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9994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F67A2-841A-468E-8ABF-D2F5C639B67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656620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31EBB7-5A98-4679-B358-5A633B2B75A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935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917CC6-26F6-451D-987F-B0D448E73C9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7362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M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F42D3-318E-4BB1-8A5E-577E366284E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5976"/>
              </p:ext>
            </p:extLst>
          </p:nvPr>
        </p:nvGraphicFramePr>
        <p:xfrm>
          <a:off x="595261" y="1822260"/>
          <a:ext cx="11196537" cy="41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M_SUB_SUB_CATEGORY_NAME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6CED0-7FC1-4AF7-9481-2F4EE94E880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2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87504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F50F2A-B808-4B5E-A894-B103462BCA5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30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1711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22027-7F80-455A-8FA2-5D501B5CF47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185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41DDD-82C9-4312-A3E6-EF917770342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319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3A915-E34E-48C7-8C39-357EA338F1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928149"/>
            <a:chOff x="9203032" y="1048457"/>
            <a:chExt cx="1818709" cy="4928149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712705"/>
            <a:chOff x="4095087" y="1048457"/>
            <a:chExt cx="1818709" cy="4712705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CSS </a:t>
              </a:r>
              <a:r>
                <a:rPr lang="ko-KR" altLang="en-US" sz="1400" dirty="0"/>
                <a:t>적용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928149"/>
            <a:chOff x="6649059" y="1048457"/>
            <a:chExt cx="1818709" cy="4928149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메인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</a:t>
            </a:r>
            <a:r>
              <a:rPr lang="ko-KR" altLang="en-US" sz="1200" dirty="0" err="1"/>
              <a:t>메인화면으로</a:t>
            </a:r>
            <a:r>
              <a:rPr lang="en-US" altLang="ko-KR" sz="1200" dirty="0"/>
              <a:t>,</a:t>
            </a:r>
            <a:r>
              <a:rPr lang="ko-KR" altLang="en-US" sz="1200" dirty="0"/>
              <a:t> 각 지점별 위치를 알 수 있고 간략한 게시판과 재고요약을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B5E47-EE6F-476B-AEBD-98313417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183091"/>
            <a:ext cx="7536872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86952F4-5F63-4D71-A2FD-F61072E0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212377"/>
            <a:ext cx="6975324" cy="4232108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</a:t>
            </a:r>
            <a:r>
              <a:rPr lang="ko-KR" altLang="en-US" sz="1200" dirty="0" err="1"/>
              <a:t>메인화면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검색 조건 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제품을 검색 할 수 있는 </a:t>
            </a:r>
            <a:r>
              <a:rPr lang="ko-KR" altLang="en-US" sz="1200" b="1" dirty="0">
                <a:solidFill>
                  <a:srgbClr val="FF0000"/>
                </a:solidFill>
              </a:rPr>
              <a:t>검색 입력 화면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검색 버튼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검색 조건을 선택 후 누르는 </a:t>
            </a:r>
            <a:r>
              <a:rPr lang="ko-KR" altLang="en-US" sz="1200" b="1" dirty="0">
                <a:solidFill>
                  <a:srgbClr val="FF0000"/>
                </a:solidFill>
              </a:rPr>
              <a:t>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모든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모두 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 검색 조건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리셋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 등록 및 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제품 등록 및 수정 행이 나타나게 하는 </a:t>
            </a:r>
            <a:r>
              <a:rPr lang="ko-KR" altLang="en-US" sz="1200" b="1" dirty="0">
                <a:solidFill>
                  <a:srgbClr val="0070C0"/>
                </a:solidFill>
              </a:rPr>
              <a:t>등록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 제품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해당하는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174E11-96BB-4E9D-A5A2-7B2A09477EBF}"/>
              </a:ext>
            </a:extLst>
          </p:cNvPr>
          <p:cNvSpPr/>
          <p:nvPr/>
        </p:nvSpPr>
        <p:spPr>
          <a:xfrm>
            <a:off x="1729190" y="229432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B0547F-7F1A-49AF-A593-59EECDA4765E}"/>
              </a:ext>
            </a:extLst>
          </p:cNvPr>
          <p:cNvSpPr/>
          <p:nvPr/>
        </p:nvSpPr>
        <p:spPr>
          <a:xfrm>
            <a:off x="2805413" y="350657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AA78CBC-E157-4BCB-B6D5-B79A099EB9F7}"/>
              </a:ext>
            </a:extLst>
          </p:cNvPr>
          <p:cNvSpPr/>
          <p:nvPr/>
        </p:nvSpPr>
        <p:spPr>
          <a:xfrm>
            <a:off x="1157002" y="3900664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E6A093A-CDAC-4883-BDA4-8B02EC74D40C}"/>
              </a:ext>
            </a:extLst>
          </p:cNvPr>
          <p:cNvSpPr/>
          <p:nvPr/>
        </p:nvSpPr>
        <p:spPr>
          <a:xfrm>
            <a:off x="5598270" y="3396951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F65863-2C52-454D-A8E6-07FE2BB00A2E}"/>
              </a:ext>
            </a:extLst>
          </p:cNvPr>
          <p:cNvSpPr/>
          <p:nvPr/>
        </p:nvSpPr>
        <p:spPr>
          <a:xfrm>
            <a:off x="6593731" y="346716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5EA8C6-2658-4EB9-BE20-16531C0009C8}"/>
              </a:ext>
            </a:extLst>
          </p:cNvPr>
          <p:cNvSpPr/>
          <p:nvPr/>
        </p:nvSpPr>
        <p:spPr>
          <a:xfrm>
            <a:off x="7066862" y="375990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E494D4-06FF-490C-B48C-7099FBA91FC4}"/>
              </a:ext>
            </a:extLst>
          </p:cNvPr>
          <p:cNvSpPr/>
          <p:nvPr/>
        </p:nvSpPr>
        <p:spPr>
          <a:xfrm>
            <a:off x="3091957" y="5083970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6EB01D-88C3-4B39-9C40-CF109B271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0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등록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등록하기 버튼을 클릭 시 새 제품을 등록할 수 있는 새로운 행이 나타나고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제품종류를 선택하면 세부품목을 선택할 수 있는 입력양식을 뜨게 하여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ko-KR" altLang="en-US" sz="1200" dirty="0"/>
              <a:t>     쉽게 제품을 </a:t>
            </a:r>
            <a:r>
              <a:rPr lang="ko-KR" altLang="en-US" sz="1600" b="1" dirty="0">
                <a:solidFill>
                  <a:srgbClr val="0070C0"/>
                </a:solidFill>
              </a:rPr>
              <a:t>등록</a:t>
            </a:r>
            <a:r>
              <a:rPr lang="ko-KR" altLang="en-US" sz="1200" dirty="0"/>
              <a:t>할 수 있도록 구현함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등록하기위한 새로운 행이 나타난다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카테고리선택시 조건에 맞는 세부항목을 보여주는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셀렉트박스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4A9C5-C943-4F98-BC3F-91D068DD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255605"/>
            <a:ext cx="6889916" cy="411479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C5E1F1-2C9F-4D2D-A6DF-379F2FB23E0A}"/>
              </a:ext>
            </a:extLst>
          </p:cNvPr>
          <p:cNvSpPr/>
          <p:nvPr/>
        </p:nvSpPr>
        <p:spPr>
          <a:xfrm>
            <a:off x="1008804" y="4285432"/>
            <a:ext cx="258792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69D5E0-0A9E-4E47-BEC2-9BAE7A6922A5}"/>
              </a:ext>
            </a:extLst>
          </p:cNvPr>
          <p:cNvSpPr/>
          <p:nvPr/>
        </p:nvSpPr>
        <p:spPr>
          <a:xfrm>
            <a:off x="4079754" y="4027327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409D203-7945-43DF-903D-CB2605DAE53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3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삭제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해당 행의 수정하기 버튼을 클릭 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및 </a:t>
            </a:r>
            <a:r>
              <a:rPr lang="ko-KR" altLang="en-US" sz="1600" b="1" dirty="0">
                <a:solidFill>
                  <a:srgbClr val="FF0000"/>
                </a:solidFill>
              </a:rPr>
              <a:t>삭제</a:t>
            </a:r>
            <a:r>
              <a:rPr lang="ko-KR" altLang="en-US" sz="1200" dirty="0"/>
              <a:t>를 할 수 있게 만든 버튼을 구현하였음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수정 취소 </a:t>
            </a:r>
            <a:r>
              <a:rPr lang="ko-KR" altLang="en-US" sz="1000" dirty="0">
                <a:solidFill>
                  <a:schemeClr val="tx1"/>
                </a:solidFill>
              </a:rPr>
              <a:t>되게 하는 버튼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및 삭제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하는 행의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400" b="1" dirty="0">
                <a:solidFill>
                  <a:srgbClr val="FF0000"/>
                </a:solidFill>
              </a:rPr>
              <a:t>삭제</a:t>
            </a:r>
            <a:r>
              <a:rPr lang="ko-KR" altLang="en-US" sz="1000" dirty="0">
                <a:solidFill>
                  <a:schemeClr val="tx1"/>
                </a:solidFill>
              </a:rPr>
              <a:t>  버튼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727E4-4D17-4099-9E1F-4BA8D3BA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4999" cy="40422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F3ADB6C-3E41-4CE3-BC03-7D957E08F17B}"/>
              </a:ext>
            </a:extLst>
          </p:cNvPr>
          <p:cNvSpPr/>
          <p:nvPr/>
        </p:nvSpPr>
        <p:spPr>
          <a:xfrm>
            <a:off x="7334405" y="4080602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1B5BA-074E-4687-BEF4-F4DC1671A7FB}"/>
              </a:ext>
            </a:extLst>
          </p:cNvPr>
          <p:cNvSpPr/>
          <p:nvPr/>
        </p:nvSpPr>
        <p:spPr>
          <a:xfrm>
            <a:off x="7198336" y="452630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1E9C63-5AF4-4FDD-8F22-CB842F2F47A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7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수정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해당 행의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 중 수정 버튼을 클릭 시 해당 행을 다시 입력할 수 있게 만들어서 바로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할 수 있게 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할 제품의 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수정하기 버튼 클릭 시 해당 제품을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할 수 있게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수정할 항목을 입력 후 수정버튼을 누르면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되게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62AC1-0675-4F47-A8A2-E04EAF39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0" y="1400100"/>
            <a:ext cx="6912979" cy="404252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BB4EAE-024F-4530-B3EB-748B08A250A6}"/>
              </a:ext>
            </a:extLst>
          </p:cNvPr>
          <p:cNvSpPr/>
          <p:nvPr/>
        </p:nvSpPr>
        <p:spPr>
          <a:xfrm>
            <a:off x="1285806" y="4732004"/>
            <a:ext cx="258791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1E273E-874B-4730-B438-86F422BA94F6}"/>
              </a:ext>
            </a:extLst>
          </p:cNvPr>
          <p:cNvSpPr/>
          <p:nvPr/>
        </p:nvSpPr>
        <p:spPr>
          <a:xfrm>
            <a:off x="7369153" y="454365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843F71-B23D-47D7-8819-91B4F0829D6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0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CB48615-6C18-461A-9EAA-842F984CBDEB}"/>
              </a:ext>
            </a:extLst>
          </p:cNvPr>
          <p:cNvSpPr/>
          <p:nvPr/>
        </p:nvSpPr>
        <p:spPr>
          <a:xfrm>
            <a:off x="9347200" y="6649461"/>
            <a:ext cx="2844800" cy="20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9185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입고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294A0-CF87-49FF-BFAB-C9549886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5000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4ABD7B1-09CF-4D09-922B-C1E49E1F60F3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B5B84A-B9AB-452B-9436-4B18E10B0EE8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5F2C87-34D0-4864-8598-D81B72A72D10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출고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91268-F879-48D8-A19E-FD7E01109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8" y="1415374"/>
            <a:ext cx="6986831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4A49427-A2C8-4DE3-8E2F-9FECEACF9E04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31ADD3-A101-4A35-B2A7-11F1FA116F10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0127E3-268C-42A9-B51C-8D3CB153694F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9CFA43-1529-4B3F-8818-3691CBDF20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D4297F-F329-44C5-9C76-155919BAE00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     가전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BFCF0-8416-4C45-9162-7EFD7D44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7" y="1190378"/>
            <a:ext cx="7075345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A0267-A075-4961-9BB4-22C258E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0"/>
            <a:ext cx="6985000" cy="4027256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B17D12C-47A7-4BA7-8B2D-AFFC5561774F}"/>
              </a:ext>
            </a:extLst>
          </p:cNvPr>
          <p:cNvSpPr/>
          <p:nvPr/>
        </p:nvSpPr>
        <p:spPr>
          <a:xfrm>
            <a:off x="5834909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0B1FA5-95CF-4E6C-8258-0B9BC77D6F6E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B1B79E-7A10-4A84-A47D-6A0D9926C11C}"/>
              </a:ext>
            </a:extLst>
          </p:cNvPr>
          <p:cNvSpPr/>
          <p:nvPr/>
        </p:nvSpPr>
        <p:spPr>
          <a:xfrm>
            <a:off x="2129394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18AE9B-0446-4DDE-9FB1-A5BA02B8C6A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928149"/>
            <a:chOff x="4095087" y="1048457"/>
            <a:chExt cx="1818709" cy="4928149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err="1"/>
                <a:t>메인페이지</a:t>
              </a:r>
              <a:r>
                <a:rPr lang="ko-KR" altLang="en-US" sz="1400" dirty="0"/>
                <a:t> 요약기능구현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712705"/>
            <a:chOff x="6649059" y="1048457"/>
            <a:chExt cx="1818709" cy="4712705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4497262"/>
            <a:chOff x="9203032" y="1048457"/>
            <a:chExt cx="1818709" cy="4497262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642D-AE64-4C18-AFE4-A1740AEE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0" y="1407883"/>
            <a:ext cx="6984999" cy="4042233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46B9B5-BF76-4C55-9B8C-FC7B0B66009D}"/>
              </a:ext>
            </a:extLst>
          </p:cNvPr>
          <p:cNvSpPr/>
          <p:nvPr/>
        </p:nvSpPr>
        <p:spPr>
          <a:xfrm>
            <a:off x="5720609" y="3495004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B7D4ED-8924-41E3-8E67-A521A9C327FA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3C2CC2-197E-4A46-82D2-70F39D895CA9}"/>
              </a:ext>
            </a:extLst>
          </p:cNvPr>
          <p:cNvSpPr/>
          <p:nvPr/>
        </p:nvSpPr>
        <p:spPr>
          <a:xfrm>
            <a:off x="2129394" y="3492482"/>
            <a:ext cx="213015" cy="2401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A179FE-BBCE-4BE3-B042-82532159D0C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 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PC </a:t>
            </a:r>
            <a:r>
              <a:rPr lang="ko-KR" altLang="en-US" sz="1200" dirty="0"/>
              <a:t>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3CF9C-9CB6-4E01-85C7-6077EEC6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15" y="1192265"/>
            <a:ext cx="7045169" cy="424148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E1B941-CCEA-41F1-B507-375301E475E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74E9C81-39B9-45E6-B93F-C5ECAF7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6"/>
            <a:ext cx="6986854" cy="4042235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입고관리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93666" y="337644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1467D-DFCB-4044-A0AF-3710B6CF4AE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2BD77A-BC80-4113-B14A-BD1C493D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7"/>
            <a:ext cx="6986854" cy="4042236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4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출고관리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45218" y="33610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578ADA-099B-4F92-833D-02B4F1C75AD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     TV</a:t>
            </a:r>
            <a:r>
              <a:rPr lang="ko-KR" altLang="en-US" sz="1200" dirty="0">
                <a:latin typeface="+mn-ea"/>
              </a:rPr>
              <a:t>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1A85C1-7EA1-4DF1-BAB5-51B4E406614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08452-BF08-4A5C-A4F8-2E8F0FA4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36" y="1217851"/>
            <a:ext cx="6941128" cy="41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※ </a:t>
            </a:r>
            <a:r>
              <a:rPr lang="ko-KR" altLang="en-US" sz="1000">
                <a:solidFill>
                  <a:schemeClr val="tx1"/>
                </a:solidFill>
              </a:rPr>
              <a:t>각 번호 별 설명</a:t>
            </a:r>
            <a:endParaRPr lang="en-US" altLang="ko-KR" sz="100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1. </a:t>
            </a:r>
            <a:r>
              <a:rPr lang="ko-KR" altLang="en-US" sz="1200" b="1">
                <a:solidFill>
                  <a:schemeClr val="tx1"/>
                </a:solidFill>
              </a:rPr>
              <a:t>모바일 제품 검색 리스트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현재까지 저장되어 </a:t>
            </a:r>
            <a:r>
              <a:rPr lang="en-US" altLang="ko-KR" sz="1000">
                <a:solidFill>
                  <a:schemeClr val="tx1"/>
                </a:solidFill>
              </a:rPr>
              <a:t>PC</a:t>
            </a:r>
            <a:r>
              <a:rPr lang="ko-KR" altLang="en-US" sz="100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>
                <a:solidFill>
                  <a:srgbClr val="FF0000"/>
                </a:solidFill>
              </a:rPr>
              <a:t>제품 리스트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2. </a:t>
            </a:r>
            <a:r>
              <a:rPr lang="ko-KR" altLang="en-US" sz="1200" b="1">
                <a:solidFill>
                  <a:schemeClr val="tx1"/>
                </a:solidFill>
              </a:rPr>
              <a:t>입고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>
                <a:solidFill>
                  <a:srgbClr val="FF0000"/>
                </a:solidFill>
              </a:rPr>
              <a:t>선택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>
              <a:solidFill>
                <a:srgbClr val="FF0000"/>
              </a:solidFill>
            </a:endParaRPr>
          </a:p>
          <a:p>
            <a:r>
              <a:rPr lang="en-US" altLang="ko-KR" sz="1200" b="1">
                <a:solidFill>
                  <a:schemeClr val="tx1"/>
                </a:solidFill>
              </a:rPr>
              <a:t>3. </a:t>
            </a:r>
            <a:r>
              <a:rPr lang="ko-KR" altLang="en-US" sz="1200" b="1">
                <a:solidFill>
                  <a:schemeClr val="tx1"/>
                </a:solidFill>
              </a:rPr>
              <a:t> 입고 수량 등록</a:t>
            </a:r>
            <a:endParaRPr lang="en-US" altLang="ko-KR" sz="1200" b="1">
              <a:solidFill>
                <a:schemeClr val="tx1"/>
              </a:solidFill>
            </a:endParaRPr>
          </a:p>
          <a:p>
            <a:r>
              <a:rPr lang="en-US" altLang="ko-KR" sz="1000">
                <a:solidFill>
                  <a:schemeClr val="tx1"/>
                </a:solidFill>
              </a:rPr>
              <a:t>: </a:t>
            </a:r>
            <a:r>
              <a:rPr lang="ko-KR" altLang="en-US" sz="1000">
                <a:solidFill>
                  <a:schemeClr val="tx1"/>
                </a:solidFill>
              </a:rPr>
              <a:t>입고된 제품의 </a:t>
            </a:r>
            <a:r>
              <a:rPr lang="ko-KR" altLang="en-US" sz="1200" b="1">
                <a:solidFill>
                  <a:srgbClr val="FF0000"/>
                </a:solidFill>
              </a:rPr>
              <a:t>입고 수량 관리</a:t>
            </a:r>
            <a:r>
              <a:rPr lang="en-US" altLang="ko-KR" sz="1200" b="1">
                <a:solidFill>
                  <a:srgbClr val="FF0000"/>
                </a:solidFill>
              </a:rPr>
              <a:t>.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3BEBF8-22C5-4B3C-8B1F-23076A81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48867"/>
            <a:ext cx="6695918" cy="399254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17D6E74-1353-484F-84C1-0E57A8F4D510}"/>
              </a:ext>
            </a:extLst>
          </p:cNvPr>
          <p:cNvSpPr/>
          <p:nvPr/>
        </p:nvSpPr>
        <p:spPr>
          <a:xfrm>
            <a:off x="2205722" y="413311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7CC47FB-A31F-48DA-A54E-B39963ED3253}"/>
              </a:ext>
            </a:extLst>
          </p:cNvPr>
          <p:cNvSpPr/>
          <p:nvPr/>
        </p:nvSpPr>
        <p:spPr>
          <a:xfrm>
            <a:off x="5584821" y="34451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12D2E47-F49E-4F7B-A910-80889274F267}"/>
              </a:ext>
            </a:extLst>
          </p:cNvPr>
          <p:cNvSpPr/>
          <p:nvPr/>
        </p:nvSpPr>
        <p:spPr>
          <a:xfrm>
            <a:off x="1937868" y="345275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9EA2D44-6BB7-4870-906B-C09B13B303BE}"/>
              </a:ext>
            </a:extLst>
          </p:cNvPr>
          <p:cNvSpPr txBox="1">
            <a:spLocks/>
          </p:cNvSpPr>
          <p:nvPr/>
        </p:nvSpPr>
        <p:spPr>
          <a:xfrm>
            <a:off x="995459" y="5457610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</a:t>
            </a:r>
            <a:r>
              <a:rPr lang="en-US" altLang="ko-KR" sz="1200"/>
              <a:t>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74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모바일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B9D7F3F-EA69-4B43-A55D-5D3F6B5C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08" y="1373258"/>
            <a:ext cx="6678703" cy="4051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67A30738-88BE-4FE8-AD19-7A527ADBD5BE}"/>
              </a:ext>
            </a:extLst>
          </p:cNvPr>
          <p:cNvSpPr/>
          <p:nvPr/>
        </p:nvSpPr>
        <p:spPr>
          <a:xfrm>
            <a:off x="2379342" y="411012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4EBD82C-6401-4748-BC82-B3C592C9DAF6}"/>
              </a:ext>
            </a:extLst>
          </p:cNvPr>
          <p:cNvSpPr/>
          <p:nvPr/>
        </p:nvSpPr>
        <p:spPr>
          <a:xfrm>
            <a:off x="5749545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E5299AD-E74A-4BE6-A151-B7C24CFAB6A0}"/>
              </a:ext>
            </a:extLst>
          </p:cNvPr>
          <p:cNvSpPr/>
          <p:nvPr/>
        </p:nvSpPr>
        <p:spPr>
          <a:xfrm>
            <a:off x="2111488" y="33991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65AF79CD-2EF5-4DCB-A4FC-7D1E37A47BCF}"/>
              </a:ext>
            </a:extLst>
          </p:cNvPr>
          <p:cNvSpPr txBox="1">
            <a:spLocks/>
          </p:cNvSpPr>
          <p:nvPr/>
        </p:nvSpPr>
        <p:spPr>
          <a:xfrm>
            <a:off x="995462" y="5442626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</a:t>
            </a:r>
            <a:r>
              <a:rPr lang="en-US" altLang="ko-KR" sz="1200"/>
              <a:t>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81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EC96BC9-FA6C-4DA0-9422-DFDFAB8B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4" y="1224642"/>
            <a:ext cx="7148335" cy="440871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C82F6A5F-E50A-46C4-A400-A5BD2C716A7A}"/>
              </a:ext>
            </a:extLst>
          </p:cNvPr>
          <p:cNvSpPr txBox="1">
            <a:spLocks/>
          </p:cNvSpPr>
          <p:nvPr/>
        </p:nvSpPr>
        <p:spPr>
          <a:xfrm>
            <a:off x="882484" y="5171734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/>
              <a:t>모바일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>
                <a:latin typeface="+mn-ea"/>
              </a:rPr>
              <a:t>     모바일 </a:t>
            </a:r>
            <a:r>
              <a:rPr lang="ko-KR" altLang="en-US" sz="1200" dirty="0">
                <a:latin typeface="+mn-ea"/>
              </a:rPr>
              <a:t>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35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게시판 목록화면으로 </a:t>
            </a:r>
            <a:r>
              <a:rPr lang="en-US" altLang="ko-KR" sz="1200" dirty="0"/>
              <a:t>ERP </a:t>
            </a:r>
            <a:r>
              <a:rPr lang="ko-KR" altLang="en-US" sz="1200" dirty="0"/>
              <a:t>사용자들 간의 커뮤니티 성격의 자유 게시판을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C25C1-DDEA-4BEC-BA08-3C4AB74F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29" y="1217853"/>
            <a:ext cx="7147742" cy="40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상세화면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 리스트에서 제목을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댓글쓰기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댓글쓰기를 누르면 현재 보고 있는 </a:t>
            </a:r>
            <a:r>
              <a:rPr lang="ko-KR" altLang="en-US" sz="1200" b="1" dirty="0">
                <a:solidFill>
                  <a:srgbClr val="FF0000"/>
                </a:solidFill>
              </a:rPr>
              <a:t>게시글의 댓글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작성화면으로 이동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보고 있는 게시글이 입력창에 담겨 있는 </a:t>
            </a:r>
            <a:r>
              <a:rPr lang="ko-KR" altLang="en-US" sz="1200" b="1" dirty="0">
                <a:solidFill>
                  <a:srgbClr val="FF0000"/>
                </a:solidFill>
              </a:rPr>
              <a:t>화면으로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글 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</a:t>
            </a:r>
            <a:r>
              <a:rPr lang="ko-KR" altLang="en-US" sz="1000" dirty="0" err="1">
                <a:solidFill>
                  <a:schemeClr val="tx1"/>
                </a:solidFill>
              </a:rPr>
              <a:t>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9B7B9C-B065-48ED-8EAE-49CEF8FAB2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6" y="1462937"/>
            <a:ext cx="7270718" cy="3363706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B423F240-7133-4C45-96D5-4B177DA590F5}"/>
              </a:ext>
            </a:extLst>
          </p:cNvPr>
          <p:cNvSpPr/>
          <p:nvPr/>
        </p:nvSpPr>
        <p:spPr>
          <a:xfrm>
            <a:off x="3754622" y="487185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41C0294-F6C2-4297-AF04-B21EA8B8401A}"/>
              </a:ext>
            </a:extLst>
          </p:cNvPr>
          <p:cNvSpPr/>
          <p:nvPr/>
        </p:nvSpPr>
        <p:spPr>
          <a:xfrm>
            <a:off x="4118029" y="489521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B512B1C-DAA3-4614-B033-F2A009640018}"/>
              </a:ext>
            </a:extLst>
          </p:cNvPr>
          <p:cNvSpPr/>
          <p:nvPr/>
        </p:nvSpPr>
        <p:spPr>
          <a:xfrm>
            <a:off x="4481437" y="485332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3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상세화면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게시판의 오른쪽 상단의 </a:t>
            </a:r>
            <a:r>
              <a:rPr lang="ko-KR" altLang="en-US" sz="1200" dirty="0" err="1"/>
              <a:t>새글쓰기</a:t>
            </a:r>
            <a:r>
              <a:rPr lang="ko-KR" altLang="en-US" sz="1200" dirty="0"/>
              <a:t> 버튼을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저장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입력되어 있는 내용이 </a:t>
            </a:r>
            <a:r>
              <a:rPr lang="ko-KR" altLang="en-US" sz="1100" b="1" dirty="0">
                <a:solidFill>
                  <a:srgbClr val="FF0066"/>
                </a:solidFill>
              </a:rPr>
              <a:t>게시판에</a:t>
            </a:r>
            <a:r>
              <a:rPr lang="en-US" altLang="ko-KR" sz="1100" b="1" dirty="0">
                <a:solidFill>
                  <a:srgbClr val="FF0066"/>
                </a:solidFill>
              </a:rPr>
              <a:t> </a:t>
            </a:r>
            <a:r>
              <a:rPr lang="ko-KR" altLang="en-US" sz="1100" b="1" dirty="0">
                <a:solidFill>
                  <a:srgbClr val="FF0066"/>
                </a:solidFill>
              </a:rPr>
              <a:t>추가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다시 작성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입력된 내용이 모두 </a:t>
            </a:r>
            <a:r>
              <a:rPr lang="ko-KR" altLang="en-US" sz="1000" dirty="0" err="1">
                <a:solidFill>
                  <a:schemeClr val="tx1"/>
                </a:solidFill>
              </a:rPr>
              <a:t>지워짐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</a:t>
            </a:r>
            <a:r>
              <a:rPr lang="ko-KR" altLang="en-US" sz="1000" dirty="0" err="1">
                <a:solidFill>
                  <a:schemeClr val="tx1"/>
                </a:solidFill>
              </a:rPr>
              <a:t>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0CF8552-F17A-406F-8559-ED79A3CB3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" y="1462459"/>
            <a:ext cx="7105880" cy="3496234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0ED96AB6-7C8D-4B41-88F7-0FBBB2E5EFB3}"/>
              </a:ext>
            </a:extLst>
          </p:cNvPr>
          <p:cNvSpPr/>
          <p:nvPr/>
        </p:nvSpPr>
        <p:spPr>
          <a:xfrm>
            <a:off x="3898602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B3A649F-718A-433B-B6C8-A8541CE5F602}"/>
              </a:ext>
            </a:extLst>
          </p:cNvPr>
          <p:cNvSpPr/>
          <p:nvPr/>
        </p:nvSpPr>
        <p:spPr>
          <a:xfrm>
            <a:off x="4166456" y="493109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A95647B-19ED-4D2F-A55D-9E322505CFC4}"/>
              </a:ext>
            </a:extLst>
          </p:cNvPr>
          <p:cNvSpPr/>
          <p:nvPr/>
        </p:nvSpPr>
        <p:spPr>
          <a:xfrm>
            <a:off x="4434310" y="494029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62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상세화면 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게시판 상세보기에서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버튼을 클릭하면 접속할 수 있는 상세화면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현재 입력창에 입력된 내용대로 </a:t>
            </a:r>
            <a:r>
              <a:rPr lang="ko-KR" altLang="en-US" sz="1100" b="1" dirty="0">
                <a:solidFill>
                  <a:srgbClr val="FF0066"/>
                </a:solidFill>
              </a:rPr>
              <a:t>선택한 게시글의 내용이</a:t>
            </a:r>
            <a:endParaRPr lang="en-US" altLang="ko-KR" sz="1100" b="1" dirty="0">
              <a:solidFill>
                <a:srgbClr val="FF0066"/>
              </a:solidFill>
            </a:endParaRPr>
          </a:p>
          <a:p>
            <a:r>
              <a:rPr lang="ko-KR" altLang="en-US" sz="1100" b="1" dirty="0">
                <a:solidFill>
                  <a:srgbClr val="FF0066"/>
                </a:solidFill>
              </a:rPr>
              <a:t>수정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삭제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선택한 </a:t>
            </a:r>
            <a:r>
              <a:rPr lang="ko-KR" altLang="en-US" sz="11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ko-KR" altLang="en-US" sz="1000" b="1" dirty="0">
                <a:solidFill>
                  <a:srgbClr val="FF0066"/>
                </a:solidFill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목록보기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게시판 목록으로 </a:t>
            </a:r>
            <a:r>
              <a:rPr lang="ko-KR" altLang="en-US" sz="1000" dirty="0" err="1">
                <a:solidFill>
                  <a:schemeClr val="tx1"/>
                </a:solidFill>
              </a:rPr>
              <a:t>돌아감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DBC59823-4888-4707-B490-B444FEAE74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412217"/>
            <a:ext cx="6989516" cy="3391859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72CA7E8F-F108-47FA-9187-19A4A1EFF643}"/>
              </a:ext>
            </a:extLst>
          </p:cNvPr>
          <p:cNvSpPr/>
          <p:nvPr/>
        </p:nvSpPr>
        <p:spPr>
          <a:xfrm>
            <a:off x="3905996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18E8C8-95EA-4460-9886-A6BF244F370B}"/>
              </a:ext>
            </a:extLst>
          </p:cNvPr>
          <p:cNvSpPr/>
          <p:nvPr/>
        </p:nvSpPr>
        <p:spPr>
          <a:xfrm>
            <a:off x="4190913" y="48097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D32AD23-A0F0-4007-B891-26C3890D32E8}"/>
              </a:ext>
            </a:extLst>
          </p:cNvPr>
          <p:cNvSpPr/>
          <p:nvPr/>
        </p:nvSpPr>
        <p:spPr>
          <a:xfrm>
            <a:off x="4481437" y="480407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28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906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 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 전체적인 통계 수량들을 보여주는 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B0BA3C-E710-43FD-91AB-697E484E002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28D55-AA25-4F8E-872E-391E90C1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98" y="1189878"/>
            <a:ext cx="6097004" cy="41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2"/>
          <a:ext cx="9304426" cy="324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BoardController.java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ModelAndView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객체에 호출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JSP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페이지명과 응답물을 저장하고 리턴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ERPController.java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전자제품 각 카테고리별로 가상의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클래스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B8AB3C-BE44-47AC-9D0E-A7D4F60CA15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2"/>
          <a:ext cx="9304426" cy="367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BoardDAO.java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BoardDAOImpl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오라클 테이블 안의 게시판 데이터를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하기 위해 속성변수에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SqlSessionTemplate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클래스를 객체화 하여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오라클 테이블 안의 각 전자제품 카테고리별 데이터를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검색 하기 위해 속성변수에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8AEBF-2248-403C-BE0B-EBADA5A23E1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C7478EB-339E-481C-9AC8-24A142652F27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6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BoardDTO.java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게시판  입력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Getter / Setter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u="none" strike="noStrike" dirty="0">
                          <a:effectLst/>
                        </a:rPr>
                        <a:t>각 카테고리별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ERPHomeDTO.java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페이지 내 게시판 및 재고 요약 파트마다 통계를 보여주기 위한 기간을 설정하는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검색어를 담는 속성변수와  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ERPStockDTO.java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및 출고 시 제품코드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입출고여부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개수를 받는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속성변수와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Getter / Setter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메소드를 선언하는 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8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8FF05-6E9A-4B89-B221-9EFA73661B9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7AB1BD8-64DD-4848-8361-133C348B580A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7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BoardService.java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9A7F0A-3582-438D-9A57-836E27B394A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5863135-1E39-4AE8-8BF1-28787795B50E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68"/>
          <a:ext cx="9304426" cy="37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BoardValidator.java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FileUpLoad.java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MvcConfiguration.java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Util.java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공용 함수를 제공하는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Util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8C45E-4DC7-4EB8-870B-69B6856F1C2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25772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header.jsp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페이지에 공용으로 들어갈 로고 및 이동메뉴를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maincontent.jsp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화면의 내용을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daybreak.jsp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header.jsp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maincontent.jsp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을 수입하여 보여지는 </a:t>
                      </a:r>
                      <a:r>
                        <a:rPr lang="ko-KR" altLang="en-US" sz="1400" dirty="0" err="1"/>
                        <a:t>메인화면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allSearch.jsp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전자제품 카테고리를 검색 할 수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common.jsp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공용으로 사용할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각종 태그를 포함하는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boardList.jsp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게시글 목록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boardContentForm.jsp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상세화면을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boardRegForm.jsp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등록화면을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boardUpDelForm.jsp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90C8A1-9767-47D0-9BEA-9DEFA33442C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25648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46AB5-B9EF-46AF-A88A-C5F33E28AE5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59384"/>
              </p:ext>
            </p:extLst>
          </p:nvPr>
        </p:nvGraphicFramePr>
        <p:xfrm>
          <a:off x="995462" y="1754258"/>
          <a:ext cx="9304426" cy="21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모바일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CC637-CF27-4D73-AA5F-B742EC575A5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14619"/>
              </p:ext>
            </p:extLst>
          </p:nvPr>
        </p:nvGraphicFramePr>
        <p:xfrm>
          <a:off x="995463" y="1715308"/>
          <a:ext cx="10941613" cy="4879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028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31585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06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boardUpDelProc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boardUpDelProc.do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check_BoardDTO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입력 또는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수정시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게시판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입력글의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입력양식의 유효성을 검사하고 문제가 있으면 경고 문자를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리턴하는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99360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session)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/boardList.do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getTotCnt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검색했을때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게시판글의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총 개수를 가져오는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goBoardContentForm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/boardContentForm.do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goBoardRegForm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(@RequestParam(value="b_no", required = false,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defaultValue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"0")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/boardRegForm.do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 선언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goBoardUpDelForm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/boardUpDelForm.do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 선언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입력한 글을 가져오는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648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32FC8D-8450-49A2-A3CA-06C5176C996D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BoardController.java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F8F50-401F-486E-9063-25AA550E38E3}"/>
              </a:ext>
            </a:extLst>
          </p:cNvPr>
          <p:cNvSpPr txBox="1"/>
          <p:nvPr/>
        </p:nvSpPr>
        <p:spPr>
          <a:xfrm>
            <a:off x="882484" y="126550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02081-A729-42FF-9296-C9B83D4FAE3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2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685343"/>
              </p:ext>
            </p:extLst>
          </p:nvPr>
        </p:nvGraphicFramePr>
        <p:xfrm>
          <a:off x="1010654" y="1759727"/>
          <a:ext cx="10803394" cy="448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7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7159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daybreak(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/daybreak.do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/g_out_stock_management.do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/g_statistics.do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메소드이다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/m_out_stock_management.do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가살주소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/m_statistics.do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B103BA-D571-4A43-A6A9-BF0A8DACC3EC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7838-0EBD-48F5-AA95-EB3F42CAB05F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28803F-1100-40B7-BC0E-45302478096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75171"/>
              </p:ext>
            </p:extLst>
          </p:nvPr>
        </p:nvGraphicFramePr>
        <p:xfrm>
          <a:off x="1010654" y="1759727"/>
          <a:ext cx="10785106" cy="4059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679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5742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/p_out_stock_management.do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/p_stock_management.do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/p_statistics.do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/t_stock_management.do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/t_statistics.do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goSearchAll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/searchAll.do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4E702B-D964-4331-950B-05911AED4AD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1A438-6A98-4ACB-93E3-468DE0E396D5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6C33CB-20B7-4158-9EEE-829F0C93EA2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46831"/>
              </p:ext>
            </p:extLst>
          </p:nvPr>
        </p:nvGraphicFramePr>
        <p:xfrm>
          <a:off x="1010654" y="1759727"/>
          <a:ext cx="10884935" cy="472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34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474591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goService_center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/service_center.do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goStatistics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endParaRPr lang="ko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,ERPDTO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/statistics.do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HomeBoardSelect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/homeBoardSearchProc.do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reg_img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/itemRegProc.do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itemUpDelProc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 = 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,required = false 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/itemUpDelProc.do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stockInsert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/stockInsertProc.do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6143A06-2841-415A-A1E8-DD51D484D301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4CBCA-9466-4037-957E-B307FB68766E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E9281-3BC1-45FE-B115-B6ECF5226F9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90644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0E84B0-FFF5-4661-B26F-940A336868D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CC2EF8-EC46-4FF0-A8DB-E504ABD0D29E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F903AB-BBB3-4903-8851-B9F1DBF1A55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1B308-A4E3-4A1F-BA09-8758796103E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1E268E-7105-4ACA-AAD5-23E3F32AC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AC6D2-5090-44A2-8FC4-E69B8C91C0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15296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</a:t>
                      </a:r>
                      <a:r>
                        <a:rPr lang="ko-KR" altLang="en-US" sz="1200" dirty="0" err="1"/>
                        <a:t>총개수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아들글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이미지 이름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38394-204F-4501-A02F-4B3A3E63743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6E9F3D5-E6EB-41F3-A05E-9574969B740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57B300-4CB0-43BB-A392-7B66ACC5FE2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56A083-98C2-457B-8BAC-FB60030DC42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916E28-FB8D-4AC0-93EF-45130658C6F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38C5F1-C2A6-4999-82B7-EECCFEAD7E4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741795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2A14B-439B-4AE0-B14E-C3B561997F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0B5D53-F260-41E8-B258-1014EA461BB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14AAD9-28FC-46A4-AADB-D22373A8FFB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2C6BB-E9C8-41DC-A892-8ECE6893FD8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2013BEE-715F-42E8-98B9-A71697CEC0A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B59E69-DCD6-42B8-9AA3-B50113B0C1D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71391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삭제될 게시판 이후 글의 출력 순서번호를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씩 감소 시킨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 게시판 글 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23733A-13A8-40BE-914F-2432C6DD3F0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B72EC8-4945-4DE0-8783-1D7655BD92C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67351D-5FDC-440C-90DE-F431C6765DE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8AE3D-2989-41A7-BDDE-E28D09607A5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694E5CF-4758-41A4-87F6-45846116AF0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99724E-3A25-4E92-B5AE-A9D641EA7F6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35066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게시판의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자식글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가져오는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비밀번호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9017C-7A84-4226-A52D-1104B7B8435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0044BF-E79E-46BC-816B-A93E1980EB8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F70ECB-8865-46E8-AF78-2F62A2AEC84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72997-AAC3-40F2-AFD4-A775037921E1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4234A03-21A1-4092-B17D-F8A789C854BF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DB69AE-170E-4186-BA02-524D88122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166229"/>
              </p:ext>
            </p:extLst>
          </p:nvPr>
        </p:nvGraphicFramePr>
        <p:xfrm>
          <a:off x="1534356" y="2333304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후 수정행의 적용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updateChange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조회수 증가하고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B0ABC5-E5FA-424C-AFF6-C0BA25815DA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96702E-CE42-4A9A-8CFC-15FE93D6BBB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BDC2F5-8550-4E3D-A8D5-CA95D92E3D56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5C138-79F8-43A2-89E5-696C85B9D8FB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04AB21B-4668-4BC3-949B-E33E62A836E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38C08-AD48-4DA6-B5BA-475814B8060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994723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적용행의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BBB7B6-027E-4861-B0E8-9CCEBBF4A02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EBCE90-D8EC-45FF-ACCF-75F8A653B3A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D28997-4FD7-41FB-A6AC-EA6A81D68BF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E8FBB5-63C6-4CB7-85ED-8EB093B7BB0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A142D-4165-4CD0-ACE2-5AF108C1D02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515E-D247-494B-82AD-A23754C481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277164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G_SubSub_Each_AllCnt_2()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EF175F-90F3-4602-8481-AE421007658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3925F-305B-4851-B57C-C36BF1FF7AD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C11621-1C6A-44E8-8278-9DC72E44162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7A678-DB56-44A3-8B85-5A1C70D3DAEB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63BE71-BAA5-4E3C-976F-086DF195215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A3CC6C-535A-4E14-B98C-9E87BD2DC75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3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58848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G_SubSub_Each_AllCnt_4()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G_SubSub_Each_AllCnt_5()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G_SubSub_Each_AllCnt_6()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G_SubSub_Each_AllCnt_7()</a:t>
                      </a:r>
                      <a:endParaRPr lang="ko-KR" altLang="en-US" sz="10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G_SubSub_Each_AllCnt_8()</a:t>
                      </a:r>
                      <a:endParaRPr lang="ko-KR" altLang="en-US" sz="10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A4DF28-9586-4853-AEB1-3FB2329D8E4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8F6B79-9D32-49C0-905B-B75C45CCA5F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DB3EE3-B0AA-47E4-BB19-91A78943CD9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81086-393D-438D-B3EB-DCEDAF1699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72F2055-FACA-409D-AE41-A1392AE24C0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0F6DBC-AF67-470A-92F0-DA399022448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4620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G_SubSub_Each_AllCnt_9()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9E1FCF-7CFB-4AC5-A26A-51C4D6F5644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5C113-77F1-4F75-AEAE-2507D30A5D1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D5C01E-0FA1-420A-A3BE-96DC63D914DC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574ECF-8F2F-4CA7-89EE-C0D439A1E2E2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6A46D7-4F1B-4F83-ACD3-DA45E5BBA59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E29F5C-8CE8-4AF0-B930-796B1B91549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5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641476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 요청하는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4890A5-4AEE-4581-A5E2-3E6FF6B6C1B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6DAFC7-ECF6-44CC-8CC2-64E4CCC3C9E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D9F8A1-FE1E-445A-BACF-65FD5FA106E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EE53B2-F1C4-4AB2-B8FF-03DED901CCF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16EDC0-A485-4879-B9B6-813A3A1380E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5A394-A92F-46F0-A624-346D83B0C56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7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686138"/>
              </p:ext>
            </p:extLst>
          </p:nvPr>
        </p:nvGraphicFramePr>
        <p:xfrm>
          <a:off x="1534356" y="2333304"/>
          <a:ext cx="9304426" cy="375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CFF971-17D8-421C-A8A4-441DB960088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E345C3-D5B3-49B9-8625-CBEE03E723D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1CF724-8EF4-4947-B556-A1081BA7E43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4FE6DA-1793-4D2E-97FA-FC9664AAA9F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D317075-31F5-4287-A587-24BE20B68214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625D17-31A7-440F-96B8-828AFEBDD86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0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1512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 적용 개수 리턴 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검색하기 위한 텍스트를 입력하는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BF9A83-42D7-4102-9B0C-8F851D1CBBF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755B02-77F7-44BB-95A4-BE2FF789FC9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A60B4-7DEB-482C-BC23-FFF88B7318E5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F3B4E0-04FC-43CB-A4A7-E45EFFF4AC7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07C894C-7B96-4FA2-AE92-3C64298A1BF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A916EB-6075-4B88-B966-99E02B77AED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43816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M_SubSub_Each_AllCnt_2()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M_SubSub_Each_AllCnt_3()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75CDF8-AEA4-4329-A704-CD12F84930B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E31F-C3D5-414D-AD3B-12AD3D5FD542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5F4374-C4ED-4808-854B-2F92A3A7E15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CA54F4-3EC8-4BD5-AC7A-19B96D7EC5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5D90FC-8B17-431A-92F0-A06954F4AAB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F0AAF6-B872-4575-A05E-D7252989A51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8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55691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M_SubSub_Each_AllCnt_5()</a:t>
                      </a:r>
                      <a:endParaRPr lang="ko-KR" altLang="en-US" sz="7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M_SubSub_Each_AllCnt_6()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M_year_2020_CNT()</a:t>
                      </a:r>
                      <a:endParaRPr lang="ko-KR" altLang="en-US" sz="7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38661B-0EB2-4E0E-BE84-7B8EF909E0A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F5134C-94DB-401A-90B6-DDC5C00FF74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FDA011-5400-470A-9010-B092B4231FBC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F04475-4E96-47D5-B211-8F8D0E2EAAF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C01DFF3-47C4-4B27-A3A2-31C70DFD0C5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850EC1-273F-490D-A8D6-EC1718B5DD7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74735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1C0802-C58E-4C8D-AF49-D37337E35ED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AEFC09-AE70-4EAC-BEED-A6C58A0958D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E65EFD-3E59-4552-B59A-C7499C3EE4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E05FC1-7A1F-4999-A800-09333F025AC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4F01A7-B8CD-4305-AFF8-C6BB5E30EB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FA8433-D360-4DFA-818C-3A82FD62C7D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50376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P_SubSub_Each_AllCnt_4()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P_year_2020_CNT()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BF955-0305-41CB-B17E-12284D0CF53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B44C10-5BFA-4AA3-82B1-01E7A37EB228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895747-C443-4152-93D1-82ADD1A1AFE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49B0C-2747-4B60-B6B4-525EE9D9888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BEC4D66-F092-4FAD-A22B-B2DD0BB35FC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5E23C9-04E3-4AE8-90D0-220BCDBAC95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637411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P_year_2021_CNT()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isert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(ERPTDO)</a:t>
                      </a:r>
                      <a:endParaRPr lang="ko-KR" altLang="en-US" sz="10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CF726A-8B4B-4F55-B085-285AC8C0FED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22C49-B3CB-43B8-A6EE-7482141F81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A17E12-3A98-44C6-B62A-C0E2ABC39BE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C27485-E609-4CC1-8FDB-899A4829C50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B8AD4C-D1EE-4357-8B33-C263CDE8418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9B8050-2AFD-4A75-A211-CFF0265A5384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452269"/>
              </p:ext>
            </p:extLst>
          </p:nvPr>
        </p:nvGraphicFramePr>
        <p:xfrm>
          <a:off x="1534356" y="2333304"/>
          <a:ext cx="9304426" cy="3682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'1'(QLED)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'2'(mini-LED)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T_SubSub_Each_AllCnt_3()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'3'(OLED)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0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783D0-51E7-4357-A3D9-8DCDDE21653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01312D-EED4-49CB-93BB-AE41F92821F1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E9BE82-133E-4A03-ABE3-5F4647C466F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ED0726-BD73-4DBB-B4DE-D6C0BE525AE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5A751D-5CC1-4D25-9137-A52090A20CC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DA7350-4802-4ED8-99DC-0783C3B61CF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434672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D67BC1-6D2A-4826-B0B5-5FF48D27516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90FDCD-0AA2-4C5A-9737-F160286043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3AE2A-C7F2-4BD8-9241-653C9159A21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ACE93-1AF5-4263-83B2-D068DCE800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B1D9D3-E4CF-437D-93CA-6F2BED9BAEF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4DA93-C52F-4002-BC2A-AE6B20313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72721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B113C-7DCD-49E6-A969-77DD00ABD25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5871E-4F3E-44EA-9519-5F8B81E057A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D0BCF2-2285-4EBB-BC95-DF055403057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104BC-6DA5-42D5-A983-7C170B10336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87E45AB-D565-451E-BB40-C58892DB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2735B-5075-4544-91C9-F2036ACDF19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49685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756D6-BC86-4F08-9F77-2FD45D71254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7166FF-5A71-403C-A3CD-90A8F41DFF2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EAC929-230C-4584-B6D9-7E241F39AE5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121E2-F1E2-47FC-BDBD-1583E0B43AB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C4CEFD-DD4A-45E6-8F0F-2299C3E2F22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04315-5391-4F98-BBAA-DA08F2B6390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991050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CAFC1-6BED-4F28-8708-BBE8461A7FD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E0B5ED-4F46-4488-8C61-A0B15113A2E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2763D4-2F15-4506-9DF3-BF5640E47A5D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6DD6F8-B7D2-45CF-BF04-B372CD9E37E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DF43AA-C9F6-4DDC-BD95-1E20F4ADB9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6F609B-1F45-4A01-A899-BE78DD50C4B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641045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B54F3-7D3B-405E-88F8-0CD694B2201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01B227-8E55-407D-BCF7-E3EEEF707F9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18BBB2-72D1-474F-8354-5D0ADC817E0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87966-6FB1-4AE2-A644-2F49F781C6AA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01173F-92EA-4E61-B84C-9487D17522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3253E-482A-4372-9380-61E6AF3C024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11086</Words>
  <Application>Microsoft Office PowerPoint</Application>
  <PresentationFormat>와이드스크린</PresentationFormat>
  <Paragraphs>2353</Paragraphs>
  <Slides>121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9" baseType="lpstr">
      <vt:lpstr>굴림</vt:lpstr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215</cp:revision>
  <dcterms:created xsi:type="dcterms:W3CDTF">2020-05-10T02:38:09Z</dcterms:created>
  <dcterms:modified xsi:type="dcterms:W3CDTF">2021-11-04T13:14:46Z</dcterms:modified>
</cp:coreProperties>
</file>